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88" r:id="rId3"/>
    <p:sldId id="319" r:id="rId4"/>
    <p:sldId id="290" r:id="rId5"/>
    <p:sldId id="291" r:id="rId6"/>
    <p:sldId id="292" r:id="rId7"/>
    <p:sldId id="293" r:id="rId8"/>
    <p:sldId id="295" r:id="rId9"/>
    <p:sldId id="296" r:id="rId10"/>
    <p:sldId id="320" r:id="rId11"/>
    <p:sldId id="321" r:id="rId12"/>
    <p:sldId id="344" r:id="rId13"/>
    <p:sldId id="308" r:id="rId14"/>
    <p:sldId id="340" r:id="rId15"/>
    <p:sldId id="342" r:id="rId16"/>
    <p:sldId id="341" r:id="rId17"/>
    <p:sldId id="343" r:id="rId18"/>
    <p:sldId id="298" r:id="rId19"/>
    <p:sldId id="299" r:id="rId20"/>
    <p:sldId id="300" r:id="rId21"/>
    <p:sldId id="301" r:id="rId22"/>
    <p:sldId id="302" r:id="rId23"/>
    <p:sldId id="271" r:id="rId24"/>
    <p:sldId id="270" r:id="rId25"/>
    <p:sldId id="303" r:id="rId26"/>
    <p:sldId id="304" r:id="rId27"/>
    <p:sldId id="305" r:id="rId28"/>
    <p:sldId id="306" r:id="rId29"/>
    <p:sldId id="311" r:id="rId30"/>
    <p:sldId id="307" r:id="rId31"/>
    <p:sldId id="314" r:id="rId32"/>
    <p:sldId id="316" r:id="rId33"/>
    <p:sldId id="317" r:id="rId34"/>
    <p:sldId id="318" r:id="rId35"/>
    <p:sldId id="309" r:id="rId36"/>
    <p:sldId id="297" r:id="rId37"/>
    <p:sldId id="345" r:id="rId38"/>
    <p:sldId id="261" r:id="rId39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just format 2 - Dekorfärg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llanmörkt format 3 - Dekorfärg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llanmörkt format 3 - 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Mörkt format 1 - Dekorfärg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Mörkt format 2 - Dekorfärg 5/Dekorfärg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Mörkt format 2 - Dekorfärg 3/Dekorfärg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660B408-B3CF-4A94-85FC-2B1E0A45F4A2}" styleName="Mörkt format 2 - Dekorfärg 1/Dekorfärg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Mörkt forma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Mörkt format 1 - Dekorfärg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DF18680-E054-41AD-8BC1-D1AEF772440D}" styleName="Mellanmörkt format 2 - Dekorfärg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llanmörkt format 1 - Dekorfärg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Format med tema 1 - dekorfärg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Format med tema 1 - dekorfärg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12C8C85-51F0-491E-9774-3900AFEF0FD7}" styleName="Ljust format 2 - Dekorfärg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0A1B5D5-9B99-4C35-A422-299274C87663}" styleName="Mellanmörkt format 1 - Dekorfärg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0993" autoAdjust="0"/>
  </p:normalViewPr>
  <p:slideViewPr>
    <p:cSldViewPr snapToGrid="0" snapToObjects="1" showGuides="1">
      <p:cViewPr varScale="1">
        <p:scale>
          <a:sx n="89" d="100"/>
          <a:sy n="89" d="100"/>
        </p:scale>
        <p:origin x="126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314DD3-62EE-7048-9559-A20293B3E60D}" type="datetimeFigureOut">
              <a:rPr lang="sv-SE" smtClean="0"/>
              <a:t>2025-11-19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35BF2-85D5-404D-8153-DE011A72B3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810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Defended last </a:t>
            </a:r>
            <a:r>
              <a:rPr lang="en-GB" dirty="0" err="1"/>
              <a:t>friday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42275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Theoretically, we view Google Search as a critical building block of today's information infrastructures of finding things. Infrastructure theory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emphasises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that infrastructures are neither neutral nor stable and fixed. Instead, Susan Leigh Star and Karen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Ruhleder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(2015 [1996]) argue, infrastructures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materialise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for people as they do what they do in their everyday life practices. For example, an information infrastructure is created each time a person searches for information as part of a particular practice. 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1908E-0771-42BC-9012-10ED6BB80129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003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SERP Links are located in center of subgraphs</a:t>
            </a:r>
          </a:p>
          <a:p>
            <a:r>
              <a:rPr lang="en-US" dirty="0"/>
              <a:t>Green nodes are expected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Ivermectinsverige.com, Ivermectin-sverige.com and Ivermectin-apoteket.com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Yellow do not seem related to ivermectin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Red are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greyzone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pharmacies which are redirecting (maliciously) from unsuspecting sites.</a:t>
            </a:r>
          </a:p>
          <a:p>
            <a:r>
              <a:rPr lang="en-US" dirty="0"/>
              <a:t>Grey not relevant to analysis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Means?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Theory: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Information infrastructure is created each time a person searches for information.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Adding terms to search can greatly shape results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Certain words will attract “malicious” agents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Network analysis uncovered this infrastructure, although shallow 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1908E-0771-42BC-9012-10ED6BB8012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235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306598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Do you use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 regularly?</a:t>
            </a:r>
          </a:p>
          <a:p>
            <a:endParaRPr lang="en-US" b="0" i="0" dirty="0">
              <a:solidFill>
                <a:srgbClr val="E2E2E5"/>
              </a:solidFill>
              <a:effectLst/>
              <a:latin typeface="Google Sans Text"/>
            </a:endParaRPr>
          </a:p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The table compares the frequency of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 usage between researchers and students.</a:t>
            </a:r>
          </a:p>
          <a:p>
            <a:endParaRPr lang="en-US" b="0" i="0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Weekly Usage: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Researchers are more likely to use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 weekly than students (35% vs. 17%).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Monthly Usage: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Researchers and students use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 monthly at a very similar rate (23% vs 21%).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Periodic vs. Occasional: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A larger percentage of students use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 periodically (36%), while researchers are more likely to use it only occasionally (25%).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Sample Size: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We can infer that 106 researchers and 472 students took the survey, as these are the totals in their respective columns.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Overall Engagement: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More students use the search tool (472) compared to researchers (106).</a:t>
            </a:r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9475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When you need to learn about a new subject area, how do you search in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?</a:t>
            </a:r>
          </a:p>
          <a:p>
            <a:endParaRPr lang="en-US" b="0" i="0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</a:pP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This column provides different approaches to using the search engine, and lists the response options.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Jag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smalt (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med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många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eller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specifika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sökord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)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(I search narrowly (search with many or specific keywords))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Jag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brett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(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med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få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eller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generella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sökord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)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(I search broadly (search with few or general keywords))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Jag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på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tidskrifts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namn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(I search for a journal's name)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Jag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på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forskares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namn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(I search for a researcher's name)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Jag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begränsar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sökningen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till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eller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flera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deldatabaser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(I limit the search to one or more sub-databases)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Jag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gör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enkel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sökning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och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utnyttjar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sedan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begränsningsmöjligheterna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i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vänstermenyn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för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att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smala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av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sökresultatet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(I perform a simple search and then utilize the limitation options in the left-hand menu to narrow down search results)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Vet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ej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(Don't know) ??</a:t>
            </a:r>
          </a:p>
          <a:p>
            <a:endParaRPr lang="en-GB" baseline="0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307135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Forces</a:t>
            </a:r>
            <a:r>
              <a:rPr lang="en-GB" baseline="0" dirty="0"/>
              <a:t> someone to think about it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80862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6626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Here</a:t>
            </a:r>
            <a:r>
              <a:rPr lang="en-GB" baseline="0" dirty="0"/>
              <a:t> 111 free-text improvement suggestions where grouped into a few themes</a:t>
            </a:r>
          </a:p>
          <a:p>
            <a:r>
              <a:rPr lang="en-GB" baseline="0" dirty="0"/>
              <a:t>And are then discussed together with examples of the answers</a:t>
            </a:r>
          </a:p>
          <a:p>
            <a:endParaRPr lang="en-GB" baseline="0" dirty="0"/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Gränssnitt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, layout och design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(Interface, layout, and design): This theme relates to the overall visual presentation, usability, and ease of navigation of the search engine or platform.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Relevansrankningen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(Relevance ranking): This focuses on the algorithm or logic that determines the order in which search results are displayed. Users are giving feedback about the relevance of results.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Brist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på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information och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undervisning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(Lack of information and instruction): This suggests users need more guidance, tutorials, or documentation to effectively use </a:t>
            </a:r>
            <a:r>
              <a:rPr lang="en-US" b="0" i="0" dirty="0" err="1">
                <a:solidFill>
                  <a:srgbClr val="E2E2E5"/>
                </a:solidFill>
                <a:effectLst/>
                <a:latin typeface="Google Sans Text"/>
              </a:rPr>
              <a:t>LUBsearch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Tekniska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problem,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inloggning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och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fjärråtkomst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(Technical issues, login and remote access): This points to potential issues with the functionality of the platform, users having difficulty signing in, or having problems with access from outside the network.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Länkning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och LU Linker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(Linking and LU Linker): This indicates problems with links to other resources or systems. "LU Linker" probably refers to a specific tool used by the organization running the survey.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Fulltext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(Full text): This likely pertains to the availability and accessibility of full-text articles or documents from search results.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Sökning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begränsningar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/och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fasetter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(Searching, limitations/and facets): This implies that users want more control over the search, have problems using search parameters, or that the search result filters aren't working effectively.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Användarupplevelsen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(User experience): This a very general category that suggests users have feedback on their overall experience of using the tool.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Bra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eller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fungerar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ok (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inklusive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Nej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eller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 vet </a:t>
            </a:r>
            <a:r>
              <a:rPr lang="en-US" b="1" i="0" dirty="0" err="1">
                <a:solidFill>
                  <a:srgbClr val="E2E2E5"/>
                </a:solidFill>
                <a:effectLst/>
                <a:latin typeface="Google Sans Text"/>
              </a:rPr>
              <a:t>inte</a:t>
            </a:r>
            <a:r>
              <a:rPr lang="en-US" b="1" i="0" dirty="0">
                <a:solidFill>
                  <a:srgbClr val="E2E2E5"/>
                </a:solidFill>
                <a:effectLst/>
                <a:latin typeface="Google Sans Text"/>
              </a:rPr>
              <a:t>)</a:t>
            </a:r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 (Good or works okay (including No or don't know)): This indicates that there was some positive feedback, or that some users didn't have a problem with the tool.</a:t>
            </a:r>
          </a:p>
          <a:p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490107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Search for physical</a:t>
            </a:r>
            <a:r>
              <a:rPr lang="en-GB" baseline="0" dirty="0"/>
              <a:t> book regularly? </a:t>
            </a:r>
          </a:p>
          <a:p>
            <a:endParaRPr lang="en-GB" baseline="0" dirty="0"/>
          </a:p>
          <a:p>
            <a:r>
              <a:rPr lang="en-GB" baseline="0" dirty="0"/>
              <a:t>A pie chart can handle categories</a:t>
            </a:r>
          </a:p>
          <a:p>
            <a:r>
              <a:rPr lang="en-GB" baseline="0" dirty="0"/>
              <a:t>Note all the parts of the graph. Clearly labelled. Shows the number of respondents.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14404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E2E2E5"/>
                </a:solidFill>
                <a:effectLst/>
                <a:latin typeface="Google Sans Text"/>
              </a:rPr>
              <a:t>What type of method for data collection do you mainly use?</a:t>
            </a:r>
          </a:p>
          <a:p>
            <a:endParaRPr lang="en-US" b="0" i="0" dirty="0">
              <a:solidFill>
                <a:srgbClr val="E2E2E5"/>
              </a:solidFill>
              <a:effectLst/>
              <a:latin typeface="Google Sans Text"/>
            </a:endParaRPr>
          </a:p>
          <a:p>
            <a:pPr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Vilken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typ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av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metod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för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datainsamling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använder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du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huvudsakligen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?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(What type of method for data collection do you mainly use?): This column lists three different data collection methods: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Kvalitativ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metod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(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t.ex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intervju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aktionsforskning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,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fallstudie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)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(Qualitative method (e.g., interview, action research, case study))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Kvantitativ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metod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(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t.ex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.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mätning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, experiment,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kvantitativ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enkät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)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(Quantitative method (e.g., measurement, experiment, quantitative survey))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Samlar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inte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in data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utan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använder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sekundärdata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(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t.ex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. register,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öppen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forskningsdata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eller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litteratur</a:t>
            </a: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)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(Do not collect data but use secondary data (e.g., register, open research data, or literature))</a:t>
            </a:r>
          </a:p>
          <a:p>
            <a:pPr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1" i="0" dirty="0">
                <a:solidFill>
                  <a:srgbClr val="E2E2E5"/>
                </a:solidFill>
                <a:effectLst/>
                <a:latin typeface="Google Sans Text"/>
              </a:rPr>
              <a:t>Antal </a:t>
            </a:r>
            <a:r>
              <a:rPr lang="en-GB" b="1" i="0" dirty="0" err="1">
                <a:solidFill>
                  <a:srgbClr val="E2E2E5"/>
                </a:solidFill>
                <a:effectLst/>
                <a:latin typeface="Google Sans Text"/>
              </a:rPr>
              <a:t>svar</a:t>
            </a: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 (Number of responses): This column provides the number of respondents who chose each method, as well as their percentages of the total number of responses.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94 respondents (57.7%) selected qualitative methods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50 respondents (30.7%) selected quantitative methods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19 respondents (11.7%) selected secondary data.</a:t>
            </a:r>
          </a:p>
          <a:p>
            <a:pPr marL="742950" lvl="1" indent="-285750" algn="l">
              <a:lnSpc>
                <a:spcPts val="1500"/>
              </a:lnSpc>
              <a:spcAft>
                <a:spcPts val="225"/>
              </a:spcAft>
              <a:buFont typeface="+mj-lt"/>
              <a:buAutoNum type="arabicPeriod"/>
            </a:pPr>
            <a:r>
              <a:rPr lang="en-GB" b="0" i="0" dirty="0">
                <a:solidFill>
                  <a:srgbClr val="E2E2E5"/>
                </a:solidFill>
                <a:effectLst/>
                <a:latin typeface="Google Sans Text"/>
              </a:rPr>
              <a:t>A total of 163 responses were given (100%).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9867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3014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Regular</a:t>
            </a:r>
            <a:r>
              <a:rPr lang="en-GB" baseline="0" dirty="0"/>
              <a:t> use of </a:t>
            </a:r>
            <a:r>
              <a:rPr lang="en-GB" baseline="0" dirty="0" err="1"/>
              <a:t>lubsearch</a:t>
            </a:r>
            <a:endParaRPr lang="en-GB" baseline="0" dirty="0"/>
          </a:p>
          <a:p>
            <a:r>
              <a:rPr lang="en-GB" baseline="0" dirty="0"/>
              <a:t>Quick and easy overview of </a:t>
            </a:r>
            <a:r>
              <a:rPr lang="en-GB" baseline="0" dirty="0" err="1"/>
              <a:t>reponses</a:t>
            </a:r>
            <a:r>
              <a:rPr lang="en-GB" baseline="0" dirty="0"/>
              <a:t> between faculties</a:t>
            </a:r>
          </a:p>
          <a:p>
            <a:r>
              <a:rPr lang="en-GB" baseline="0" dirty="0"/>
              <a:t>Easy to determine but </a:t>
            </a:r>
            <a:r>
              <a:rPr lang="en-GB" baseline="0" dirty="0" err="1"/>
              <a:t>color</a:t>
            </a:r>
            <a:r>
              <a:rPr lang="en-GB" baseline="0" dirty="0"/>
              <a:t> choice could be improved, maybe subjective? </a:t>
            </a:r>
          </a:p>
          <a:p>
            <a:r>
              <a:rPr lang="en-GB" baseline="0" dirty="0"/>
              <a:t>But also, accessibility! </a:t>
            </a:r>
            <a:r>
              <a:rPr lang="en-GB" baseline="0" dirty="0" err="1"/>
              <a:t>Color</a:t>
            </a:r>
            <a:r>
              <a:rPr lang="en-GB" baseline="0" dirty="0"/>
              <a:t>-blindness etc.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81936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Word-clouds can be a useful tool to see which words repeat the most.</a:t>
            </a:r>
          </a:p>
          <a:p>
            <a:endParaRPr lang="en-GB" dirty="0"/>
          </a:p>
          <a:p>
            <a:r>
              <a:rPr lang="en-GB" dirty="0"/>
              <a:t>Interpretation is important. What does it mean that a word shows up larger than another one? It will mostly depend on the text. </a:t>
            </a:r>
          </a:p>
          <a:p>
            <a:endParaRPr lang="en-GB" baseline="0" dirty="0"/>
          </a:p>
          <a:p>
            <a:r>
              <a:rPr lang="en-GB" baseline="0" dirty="0"/>
              <a:t>Also, you need to get rid of </a:t>
            </a:r>
            <a:r>
              <a:rPr lang="en-GB" baseline="0" dirty="0" err="1"/>
              <a:t>stopwords</a:t>
            </a:r>
            <a:r>
              <a:rPr lang="en-GB" baseline="0" dirty="0"/>
              <a:t>, e.g. ,the, of, and, etc. </a:t>
            </a:r>
          </a:p>
          <a:p>
            <a:r>
              <a:rPr lang="en-GB" baseline="0" dirty="0"/>
              <a:t>And could be technically challenging, needs some experience or rely on a website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7559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3999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94121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Evaluate a digital platform or app,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users (often students) their opinion on a certain website or app. 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38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5517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Descriptive</a:t>
            </a:r>
            <a:r>
              <a:rPr lang="en-GB" baseline="0" dirty="0"/>
              <a:t>: mean, standard deviation, mode, etc. </a:t>
            </a:r>
          </a:p>
          <a:p>
            <a:r>
              <a:rPr lang="en-GB" baseline="0" dirty="0"/>
              <a:t>Inferences: correlation, regressions, predictors</a:t>
            </a:r>
          </a:p>
          <a:p>
            <a:endParaRPr lang="en-GB" baseline="0" dirty="0"/>
          </a:p>
          <a:p>
            <a:r>
              <a:rPr lang="en-GB" baseline="0" dirty="0"/>
              <a:t>Statistical validity != truth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07233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Population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entire group that a researcher is interested in studying or drawing conclusions about.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Sampling Frame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An actual list or database from which a sample is drawn, meant to represent the entire population.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subset of the population chosen for the actual study, intended to reflect the broader group's characteristics.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53233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17428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Nominal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involves categories or names without any inherent order (e.g., types of fruits, car brands).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has a clear order or ranking, but the intervals between ranks are not equal (e.g., survey responses like poor, fair, good, very good, excellent).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Here, the differences between values are meaningful, with equal intervals, but there's no true zero point (e.g., temperature in Celsius or Fahrenheit).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has all the properties of interval data, but with a meaningful zero point, allowing for calculations of ratios (e.g., height, weight, age).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17753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Nominal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involves categories or names without any inherent order (e.g., types of fruits, car brands, where you live).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Ordinal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has a clear order or ranking, but the intervals between ranks are not equal (e.g., survey responses like poor, fair, good, very good, excellent).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Interval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Here, the differences between values are meaningful, with equal intervals, but there's no true zero point (e.g., temperature in Celsius or Fahrenheit).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Ratio Data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This type has all the properties of interval data, but with a meaningful zero point, allowing for calculations of ratios (e.g., height, weight, age).</a:t>
            </a:r>
          </a:p>
          <a:p>
            <a:endParaRPr lang="en-GB" dirty="0"/>
          </a:p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35BF2-85D5-404D-8153-DE011A72B397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43558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61908E-0771-42BC-9012-10ED6BB80129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26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https://doi.org/10.52779/9781991260314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1908E-0771-42BC-9012-10ED6BB80129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32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3" name="Bildobjekt 12" descr="Lunds universitets logotyp.">
            <a:extLst>
              <a:ext uri="{FF2B5EF4-FFF2-40B4-BE49-F238E27FC236}">
                <a16:creationId xmlns:a16="http://schemas.microsoft.com/office/drawing/2014/main" id="{3A8EFBAE-371E-E046-8879-6F2B8A74E5A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1761" y="1632438"/>
            <a:ext cx="808477" cy="993215"/>
          </a:xfrm>
          <a:prstGeom prst="rect">
            <a:avLst/>
          </a:prstGeom>
        </p:spPr>
      </p:pic>
      <p:sp>
        <p:nvSpPr>
          <p:cNvPr id="2" name="Rubrik 1">
            <a:extLst>
              <a:ext uri="{FF2B5EF4-FFF2-40B4-BE49-F238E27FC236}">
                <a16:creationId xmlns:a16="http://schemas.microsoft.com/office/drawing/2014/main" id="{AA3C37CF-2E7F-204C-BAF4-14554C4282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3855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Enradig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 userDrawn="1"/>
        </p:nvCxnSpPr>
        <p:spPr>
          <a:xfrm>
            <a:off x="6853855" y="2336984"/>
            <a:ext cx="51460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53854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23" name="Bildobjekt 22">
            <a:extLst>
              <a:ext uri="{FF2B5EF4-FFF2-40B4-BE49-F238E27FC236}">
                <a16:creationId xmlns:a16="http://schemas.microsoft.com/office/drawing/2014/main" id="{E67EF931-F7AE-D74F-A8D9-A4EA6F28174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79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FDE34647-2FEA-054E-80E8-C0FCC8DEB358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115257BE-35D3-D844-83B2-2101D6EABB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12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skrymmande 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00E479E5-288B-7A47-B597-EE9C6BB0B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46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skrymmande grafik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81A3E1B-C332-BE46-9FEB-739A7F90AAC9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199860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1559859"/>
            <a:ext cx="8820000" cy="4560140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3A7B0887-EC14-A045-90B3-E282E8295B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21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jättemyck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/>
            </a:lvl1pPr>
          </a:lstStyle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9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4FE1865-017A-0346-90CC-08F3F1E48E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3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För jättemycket text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4E7D8CD1-C060-BC4F-99D0-93925AD78847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88914"/>
            <a:ext cx="10440000" cy="1071086"/>
          </a:xfrm>
        </p:spPr>
        <p:txBody>
          <a:bodyPr bIns="0" anchor="ctr" anchorCtr="0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00000" y="1259998"/>
            <a:ext cx="10440000" cy="5409089"/>
          </a:xfrm>
        </p:spPr>
        <p:txBody>
          <a:bodyPr/>
          <a:lstStyle>
            <a:lvl1pPr>
              <a:buClr>
                <a:schemeClr val="accent6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6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accent6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6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6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accent6"/>
              </a:buClr>
              <a:defRPr>
                <a:solidFill>
                  <a:schemeClr val="bg1"/>
                </a:solidFill>
              </a:defRPr>
            </a:lvl6pPr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FCA5F958-743D-3C41-B76C-D06204C794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5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ruta s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5D19B9C2-70AA-3747-8E78-329608E61B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7600" y="4880235"/>
            <a:ext cx="5294400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4026514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ruta li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bg2"/>
          </a:solidFill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5" name="Rubrik 1">
            <a:extLst>
              <a:ext uri="{FF2B5EF4-FFF2-40B4-BE49-F238E27FC236}">
                <a16:creationId xmlns:a16="http://schemas.microsoft.com/office/drawing/2014/main" id="{BC89AA35-97B1-624B-B69D-58914AF5B3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75612" y="4880235"/>
            <a:ext cx="4116387" cy="1205418"/>
          </a:xfrm>
          <a:solidFill>
            <a:schemeClr val="bg1"/>
          </a:solidFill>
        </p:spPr>
        <p:txBody>
          <a:bodyPr wrap="square" lIns="540000" tIns="360000" rIns="360000" bIns="468000">
            <a:spAutoFit/>
          </a:bodyPr>
          <a:lstStyle>
            <a:lvl1pPr>
              <a:lnSpc>
                <a:spcPct val="100000"/>
              </a:lnSpc>
              <a:defRPr sz="2400" baseline="0"/>
            </a:lvl1pPr>
          </a:lstStyle>
          <a:p>
            <a:r>
              <a:rPr lang="sv-SE" dirty="0"/>
              <a:t>Skriv text här</a:t>
            </a:r>
          </a:p>
        </p:txBody>
      </p:sp>
    </p:spTree>
    <p:extLst>
      <p:ext uri="{BB962C8B-B14F-4D97-AF65-F5344CB8AC3E}">
        <p14:creationId xmlns:p14="http://schemas.microsoft.com/office/powerpoint/2010/main" val="3252062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ch kärnfullt budsk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6400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B392BF5D-380B-9244-837F-4969BAD00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419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rt och kärnfullt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ktangel 2">
            <a:extLst>
              <a:ext uri="{FF2B5EF4-FFF2-40B4-BE49-F238E27FC236}">
                <a16:creationId xmlns:a16="http://schemas.microsoft.com/office/drawing/2014/main" id="{F29DD6FC-67D4-1147-8BFB-BFE7374E65BA}"/>
              </a:ext>
            </a:extLst>
          </p:cNvPr>
          <p:cNvSpPr/>
          <p:nvPr userDrawn="1"/>
        </p:nvSpPr>
        <p:spPr>
          <a:xfrm>
            <a:off x="192088" y="187656"/>
            <a:ext cx="11807825" cy="648143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endParaRPr lang="sv-SE" noProof="0" dirty="0"/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706ADD2F-64FB-A842-A4B8-B38527D1D9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48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k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6" name="Platshållare för bild 3">
            <a:extLst>
              <a:ext uri="{FF2B5EF4-FFF2-40B4-BE49-F238E27FC236}">
                <a16:creationId xmlns:a16="http://schemas.microsoft.com/office/drawing/2014/main" id="{04D25F2B-1A76-3943-8341-1E952FF295D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16388" y="3428997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8" name="Rubrik 1">
            <a:extLst>
              <a:ext uri="{FF2B5EF4-FFF2-40B4-BE49-F238E27FC236}">
                <a16:creationId xmlns:a16="http://schemas.microsoft.com/office/drawing/2014/main" id="{D971C67A-26E8-0C4A-982B-7B5FF069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-406473"/>
            <a:ext cx="9266160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210101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tvåra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Bildobjekt 17">
            <a:extLst>
              <a:ext uri="{FF2B5EF4-FFF2-40B4-BE49-F238E27FC236}">
                <a16:creationId xmlns:a16="http://schemas.microsoft.com/office/drawing/2014/main" id="{B9FAF899-14FA-F046-96DB-82762ED4101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0" b="15718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54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1A56743-FB24-1849-93B5-ADD6F23CD3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sv-SE" dirty="0"/>
              <a:t>Titelsida för </a:t>
            </a:r>
            <a:br>
              <a:rPr lang="sv-SE" dirty="0"/>
            </a:br>
            <a:r>
              <a:rPr lang="sv-SE" dirty="0"/>
              <a:t>tvåradig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tshållare för text 11">
            <a:extLst>
              <a:ext uri="{FF2B5EF4-FFF2-40B4-BE49-F238E27FC236}">
                <a16:creationId xmlns:a16="http://schemas.microsoft.com/office/drawing/2014/main" id="{4BB7ED9B-1D2D-7541-ABE9-750F505D449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0" name="Bildobjekt 9">
            <a:extLst>
              <a:ext uri="{FF2B5EF4-FFF2-40B4-BE49-F238E27FC236}">
                <a16:creationId xmlns:a16="http://schemas.microsoft.com/office/drawing/2014/main" id="{3D946A34-F6D8-4B44-9644-EC06EE3B260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488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kollag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" name="Rubrik 2">
            <a:extLst>
              <a:ext uri="{FF2B5EF4-FFF2-40B4-BE49-F238E27FC236}">
                <a16:creationId xmlns:a16="http://schemas.microsoft.com/office/drawing/2014/main" id="{DDB3530F-65D5-CD43-82D8-FBC17205F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90" y="4647274"/>
            <a:ext cx="3959223" cy="430887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 baseline="0">
                <a:solidFill>
                  <a:schemeClr val="tx2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5780855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kollage + text mö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ktangel 1">
            <a:extLst>
              <a:ext uri="{FF2B5EF4-FFF2-40B4-BE49-F238E27FC236}">
                <a16:creationId xmlns:a16="http://schemas.microsoft.com/office/drawing/2014/main" id="{A506083C-36FA-EA41-9374-E68FDA30D00D}"/>
              </a:ext>
            </a:extLst>
          </p:cNvPr>
          <p:cNvSpPr/>
          <p:nvPr userDrawn="1"/>
        </p:nvSpPr>
        <p:spPr>
          <a:xfrm>
            <a:off x="4116388" y="3429000"/>
            <a:ext cx="3959224" cy="324008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ubrik 2">
            <a:extLst>
              <a:ext uri="{FF2B5EF4-FFF2-40B4-BE49-F238E27FC236}">
                <a16:creationId xmlns:a16="http://schemas.microsoft.com/office/drawing/2014/main" id="{3E1C5BC2-1B5A-DA4F-A220-7E22547FE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6390" y="4647274"/>
            <a:ext cx="3959223" cy="430887"/>
          </a:xfrm>
          <a:noFill/>
        </p:spPr>
        <p:txBody>
          <a:bodyPr wrap="square" lIns="468000" rIns="432000" bIns="0" anchor="ctr" anchorCtr="0">
            <a:spAutoFit/>
          </a:bodyPr>
          <a:lstStyle>
            <a:lvl1pPr>
              <a:lnSpc>
                <a:spcPct val="100000"/>
              </a:lnSpc>
              <a:defRPr sz="2800">
                <a:solidFill>
                  <a:schemeClr val="bg1"/>
                </a:solidFill>
              </a:defRPr>
            </a:lvl1pPr>
          </a:lstStyle>
          <a:p>
            <a:endParaRPr lang="sv-SE" dirty="0"/>
          </a:p>
        </p:txBody>
      </p:sp>
      <p:sp>
        <p:nvSpPr>
          <p:cNvPr id="4" name="Platshållare för bild 3">
            <a:extLst>
              <a:ext uri="{FF2B5EF4-FFF2-40B4-BE49-F238E27FC236}">
                <a16:creationId xmlns:a16="http://schemas.microsoft.com/office/drawing/2014/main" id="{B3015678-1B21-F548-AB9E-9C139C0F75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5" name="Platshållare för bild 3">
            <a:extLst>
              <a:ext uri="{FF2B5EF4-FFF2-40B4-BE49-F238E27FC236}">
                <a16:creationId xmlns:a16="http://schemas.microsoft.com/office/drawing/2014/main" id="{8AF7B282-EE79-CC45-BF9C-0671C9A487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116388" y="188913"/>
            <a:ext cx="3959224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6" name="Platshållare för bild 3">
            <a:extLst>
              <a:ext uri="{FF2B5EF4-FFF2-40B4-BE49-F238E27FC236}">
                <a16:creationId xmlns:a16="http://schemas.microsoft.com/office/drawing/2014/main" id="{F692A12B-7004-EE49-9971-D747A70447C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075612" y="188913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  <p:sp>
        <p:nvSpPr>
          <p:cNvPr id="15" name="Platshållare för bild 3">
            <a:extLst>
              <a:ext uri="{FF2B5EF4-FFF2-40B4-BE49-F238E27FC236}">
                <a16:creationId xmlns:a16="http://schemas.microsoft.com/office/drawing/2014/main" id="{0DB67BB7-8CB4-5046-8AC2-E508709ACA0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92088" y="3428998"/>
            <a:ext cx="3924300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  <a:endParaRPr lang="sv-SE" dirty="0"/>
          </a:p>
        </p:txBody>
      </p:sp>
      <p:sp>
        <p:nvSpPr>
          <p:cNvPr id="14" name="Platshållare för bild 3">
            <a:extLst>
              <a:ext uri="{FF2B5EF4-FFF2-40B4-BE49-F238E27FC236}">
                <a16:creationId xmlns:a16="http://schemas.microsoft.com/office/drawing/2014/main" id="{7D21BC8F-843D-4545-8437-C52123F558E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5612" y="3428999"/>
            <a:ext cx="3924302" cy="3240087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13194324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DCB9E94-CD43-A846-848D-1D1C817F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 dirty="0"/>
          </a:p>
        </p:txBody>
      </p:sp>
      <p:pic>
        <p:nvPicPr>
          <p:cNvPr id="3" name="Bildobjekt 2">
            <a:extLst>
              <a:ext uri="{FF2B5EF4-FFF2-40B4-BE49-F238E27FC236}">
                <a16:creationId xmlns:a16="http://schemas.microsoft.com/office/drawing/2014/main" id="{EC68AFC7-EF72-6A46-A52B-2558E14536F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91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6EFEA4A-5ABD-6A4D-88CB-42E58CB1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2785298"/>
            <a:ext cx="11088000" cy="615553"/>
          </a:xfrm>
        </p:spPr>
        <p:txBody>
          <a:bodyPr bIns="0" anchor="ctr" anchorCtr="0">
            <a:sp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24504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10" name="Rektangel 2">
            <a:extLst>
              <a:ext uri="{FF2B5EF4-FFF2-40B4-BE49-F238E27FC236}">
                <a16:creationId xmlns:a16="http://schemas.microsoft.com/office/drawing/2014/main" id="{5EA01DBB-6763-8B49-8D7A-51A30C118D29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4E33CB63-86C7-464D-8E18-BFC83911D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2" name="Rubrik 1">
            <a:extLst>
              <a:ext uri="{FF2B5EF4-FFF2-40B4-BE49-F238E27FC236}">
                <a16:creationId xmlns:a16="http://schemas.microsoft.com/office/drawing/2014/main" id="{0465E161-D6C8-CE40-80C0-301BFB6828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Enradig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latshållare för text 11">
            <a:extLst>
              <a:ext uri="{FF2B5EF4-FFF2-40B4-BE49-F238E27FC236}">
                <a16:creationId xmlns:a16="http://schemas.microsoft.com/office/drawing/2014/main" id="{5E9EA6EC-E28E-CD41-8685-F6762D241A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C415B4A6-D08E-A042-B618-42DCBA3473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75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2 tvåra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2126C620-A434-6F44-8C7F-63061A79BB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880" t="26162"/>
          <a:stretch/>
        </p:blipFill>
        <p:spPr>
          <a:xfrm>
            <a:off x="192088" y="188912"/>
            <a:ext cx="11807825" cy="6480175"/>
          </a:xfrm>
          <a:prstGeom prst="rect">
            <a:avLst/>
          </a:prstGeom>
        </p:spPr>
      </p:pic>
      <p:sp>
        <p:nvSpPr>
          <p:cNvPr id="22" name="Rektangel 2">
            <a:extLst>
              <a:ext uri="{FF2B5EF4-FFF2-40B4-BE49-F238E27FC236}">
                <a16:creationId xmlns:a16="http://schemas.microsoft.com/office/drawing/2014/main" id="{1E6DED82-8490-6141-A0AD-5A832A551408}"/>
              </a:ext>
            </a:extLst>
          </p:cNvPr>
          <p:cNvSpPr/>
          <p:nvPr userDrawn="1"/>
        </p:nvSpPr>
        <p:spPr>
          <a:xfrm>
            <a:off x="135627" y="123307"/>
            <a:ext cx="4264252" cy="2566105"/>
          </a:xfrm>
          <a:custGeom>
            <a:avLst/>
            <a:gdLst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4488028 w 4488028"/>
              <a:gd name="connsiteY2" fmla="*/ 2937993 h 2937993"/>
              <a:gd name="connsiteX3" fmla="*/ 0 w 4488028"/>
              <a:gd name="connsiteY3" fmla="*/ 2937993 h 2937993"/>
              <a:gd name="connsiteX4" fmla="*/ 0 w 4488028"/>
              <a:gd name="connsiteY4" fmla="*/ 0 h 2937993"/>
              <a:gd name="connsiteX0" fmla="*/ 0 w 4488028"/>
              <a:gd name="connsiteY0" fmla="*/ 0 h 2937993"/>
              <a:gd name="connsiteX1" fmla="*/ 4488028 w 4488028"/>
              <a:gd name="connsiteY1" fmla="*/ 0 h 2937993"/>
              <a:gd name="connsiteX2" fmla="*/ 0 w 4488028"/>
              <a:gd name="connsiteY2" fmla="*/ 2937993 h 2937993"/>
              <a:gd name="connsiteX3" fmla="*/ 0 w 4488028"/>
              <a:gd name="connsiteY3" fmla="*/ 0 h 2937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8028" h="2937993">
                <a:moveTo>
                  <a:pt x="0" y="0"/>
                </a:moveTo>
                <a:lnTo>
                  <a:pt x="4488028" y="0"/>
                </a:lnTo>
                <a:lnTo>
                  <a:pt x="0" y="2937993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rgbClr val="FFFFFF">
                  <a:alpha val="76000"/>
                </a:srgbClr>
              </a:gs>
              <a:gs pos="50000">
                <a:srgbClr val="FFFFFF">
                  <a:alpha val="0"/>
                </a:srgbClr>
              </a:gs>
            </a:gsLst>
            <a:lin ang="3480000" scaled="0"/>
            <a:tileRect/>
          </a:gradFill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5842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v-SE" sz="2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ubrik 1">
            <a:extLst>
              <a:ext uri="{FF2B5EF4-FFF2-40B4-BE49-F238E27FC236}">
                <a16:creationId xmlns:a16="http://schemas.microsoft.com/office/drawing/2014/main" id="{9CF2729D-ECD9-C649-B375-DDA663FEE4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sv-SE" dirty="0"/>
              <a:t>Titelsida för </a:t>
            </a:r>
            <a:br>
              <a:rPr lang="sv-SE" dirty="0"/>
            </a:br>
            <a:r>
              <a:rPr lang="sv-SE" dirty="0"/>
              <a:t>tvåradig titel</a:t>
            </a:r>
          </a:p>
        </p:txBody>
      </p:sp>
      <p:cxnSp>
        <p:nvCxnSpPr>
          <p:cNvPr id="15" name="Rak 14">
            <a:extLst>
              <a:ext uri="{FF2B5EF4-FFF2-40B4-BE49-F238E27FC236}">
                <a16:creationId xmlns:a16="http://schemas.microsoft.com/office/drawing/2014/main" id="{4283877A-7310-1244-AD34-A2BC6E7F7EC5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latshållare för text 11">
            <a:extLst>
              <a:ext uri="{FF2B5EF4-FFF2-40B4-BE49-F238E27FC236}">
                <a16:creationId xmlns:a16="http://schemas.microsoft.com/office/drawing/2014/main" id="{BB796774-9AC9-EF4E-8A3C-00D83E5A56B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4810F14E-9B82-AD45-A9ED-99611D37C7D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789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objekt 14">
            <a:extLst>
              <a:ext uri="{FF2B5EF4-FFF2-40B4-BE49-F238E27FC236}">
                <a16:creationId xmlns:a16="http://schemas.microsoft.com/office/drawing/2014/main" id="{5B9A4053-2FB8-3342-B60D-7FC2648537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4E33CB63-86C7-464D-8E18-BFC83911D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6746488" y="1484556"/>
            <a:ext cx="5445512" cy="13024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6" name="Rubrik 1">
            <a:extLst>
              <a:ext uri="{FF2B5EF4-FFF2-40B4-BE49-F238E27FC236}">
                <a16:creationId xmlns:a16="http://schemas.microsoft.com/office/drawing/2014/main" id="{323BAD4B-C876-A947-B84B-70BE804FFC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32277" y="1605990"/>
            <a:ext cx="5146058" cy="734110"/>
          </a:xfrm>
        </p:spPr>
        <p:txBody>
          <a:bodyPr bIns="0" anchor="t" anchorCtr="0">
            <a:noAutofit/>
          </a:bodyPr>
          <a:lstStyle>
            <a:lvl1pPr>
              <a:lnSpc>
                <a:spcPct val="100000"/>
              </a:lnSpc>
              <a:defRPr sz="420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Enradig titel</a:t>
            </a:r>
          </a:p>
        </p:txBody>
      </p:sp>
      <p:cxnSp>
        <p:nvCxnSpPr>
          <p:cNvPr id="7" name="Rak 6">
            <a:extLst>
              <a:ext uri="{FF2B5EF4-FFF2-40B4-BE49-F238E27FC236}">
                <a16:creationId xmlns:a16="http://schemas.microsoft.com/office/drawing/2014/main" id="{6EB25FC1-ABE1-A344-8F65-DA7EE26B4227}"/>
              </a:ext>
            </a:extLst>
          </p:cNvPr>
          <p:cNvCxnSpPr>
            <a:cxnSpLocks/>
          </p:cNvCxnSpPr>
          <p:nvPr userDrawn="1"/>
        </p:nvCxnSpPr>
        <p:spPr>
          <a:xfrm>
            <a:off x="7032277" y="2336984"/>
            <a:ext cx="4967636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latshållare för text 11">
            <a:extLst>
              <a:ext uri="{FF2B5EF4-FFF2-40B4-BE49-F238E27FC236}">
                <a16:creationId xmlns:a16="http://schemas.microsoft.com/office/drawing/2014/main" id="{441749B1-2509-2A41-B7FC-7CEED5642D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32276" y="2453762"/>
            <a:ext cx="5146059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209784B7-2B3F-1A4D-9027-EAC271866D5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70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ida 3 tvårad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9945810A-D868-894A-8135-2C48517CE5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261" t="19608" b="8271"/>
          <a:stretch/>
        </p:blipFill>
        <p:spPr>
          <a:xfrm>
            <a:off x="192088" y="188913"/>
            <a:ext cx="11807825" cy="6480175"/>
          </a:xfrm>
          <a:prstGeom prst="rect">
            <a:avLst/>
          </a:prstGeom>
        </p:spPr>
      </p:pic>
      <p:pic>
        <p:nvPicPr>
          <p:cNvPr id="11" name="Bildobjekt 10" descr="Lunds universitets logotyp.">
            <a:extLst>
              <a:ext uri="{FF2B5EF4-FFF2-40B4-BE49-F238E27FC236}">
                <a16:creationId xmlns:a16="http://schemas.microsoft.com/office/drawing/2014/main" id="{642E6626-F4CE-8846-81B4-39A44570A07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639" y="353139"/>
            <a:ext cx="808477" cy="993215"/>
          </a:xfrm>
          <a:prstGeom prst="rect">
            <a:avLst/>
          </a:prstGeom>
        </p:spPr>
      </p:pic>
      <p:sp>
        <p:nvSpPr>
          <p:cNvPr id="3" name="Rektangel 2">
            <a:extLst>
              <a:ext uri="{FF2B5EF4-FFF2-40B4-BE49-F238E27FC236}">
                <a16:creationId xmlns:a16="http://schemas.microsoft.com/office/drawing/2014/main" id="{CC78BE5A-F044-6E4A-86D0-B28B85339425}"/>
              </a:ext>
            </a:extLst>
          </p:cNvPr>
          <p:cNvSpPr/>
          <p:nvPr userDrawn="1"/>
        </p:nvSpPr>
        <p:spPr>
          <a:xfrm>
            <a:off x="5439210" y="1484556"/>
            <a:ext cx="6752790" cy="25925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ubrik 1">
            <a:extLst>
              <a:ext uri="{FF2B5EF4-FFF2-40B4-BE49-F238E27FC236}">
                <a16:creationId xmlns:a16="http://schemas.microsoft.com/office/drawing/2014/main" id="{3B620808-FCD6-A847-A7FA-4CEA2CC821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4311" y="1859358"/>
            <a:ext cx="6144864" cy="1292662"/>
          </a:xfrm>
        </p:spPr>
        <p:txBody>
          <a:bodyPr wrap="square" bIns="0" anchor="t" anchorCtr="0">
            <a:spAutoFit/>
          </a:bodyPr>
          <a:lstStyle>
            <a:lvl1pPr>
              <a:lnSpc>
                <a:spcPct val="100000"/>
              </a:lnSpc>
              <a:defRPr sz="4200"/>
            </a:lvl1pPr>
          </a:lstStyle>
          <a:p>
            <a:r>
              <a:rPr lang="sv-SE" dirty="0"/>
              <a:t>Titelsida för </a:t>
            </a:r>
            <a:br>
              <a:rPr lang="sv-SE" dirty="0"/>
            </a:br>
            <a:r>
              <a:rPr lang="sv-SE" dirty="0"/>
              <a:t>tvåradig titel</a:t>
            </a:r>
          </a:p>
        </p:txBody>
      </p:sp>
      <p:cxnSp>
        <p:nvCxnSpPr>
          <p:cNvPr id="14" name="Rak 13">
            <a:extLst>
              <a:ext uri="{FF2B5EF4-FFF2-40B4-BE49-F238E27FC236}">
                <a16:creationId xmlns:a16="http://schemas.microsoft.com/office/drawing/2014/main" id="{3382D092-2985-8E41-B909-155C77E15CCE}"/>
              </a:ext>
            </a:extLst>
          </p:cNvPr>
          <p:cNvCxnSpPr>
            <a:cxnSpLocks/>
          </p:cNvCxnSpPr>
          <p:nvPr userDrawn="1"/>
        </p:nvCxnSpPr>
        <p:spPr>
          <a:xfrm>
            <a:off x="5854930" y="3353694"/>
            <a:ext cx="614486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latshållare för text 11">
            <a:extLst>
              <a:ext uri="{FF2B5EF4-FFF2-40B4-BE49-F238E27FC236}">
                <a16:creationId xmlns:a16="http://schemas.microsoft.com/office/drawing/2014/main" id="{867F76BB-3A62-0A4A-BB95-F999DE2F25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54313" y="3499576"/>
            <a:ext cx="6145601" cy="3494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200" b="1" cap="all" spc="50" baseline="0">
                <a:solidFill>
                  <a:schemeClr val="accent1"/>
                </a:solidFill>
              </a:defRPr>
            </a:lvl1pPr>
          </a:lstStyle>
          <a:p>
            <a:r>
              <a:rPr lang="sv-SE" dirty="0"/>
              <a:t>Undertext, t ex namn, institution, årtal </a:t>
            </a:r>
            <a:r>
              <a:rPr lang="sv-SE" dirty="0" err="1"/>
              <a:t>etc</a:t>
            </a:r>
            <a:endParaRPr lang="sv-SE" dirty="0"/>
          </a:p>
        </p:txBody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F8D03AA1-B493-CF43-9DE1-59DA4787B9F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4475" y="4227755"/>
            <a:ext cx="2817525" cy="263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5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as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tshållare för bild 5">
            <a:extLst>
              <a:ext uri="{FF2B5EF4-FFF2-40B4-BE49-F238E27FC236}">
                <a16:creationId xmlns:a16="http://schemas.microsoft.com/office/drawing/2014/main" id="{BA0ABDCC-D188-2F40-92DB-269FBA094F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sv-SE" noProof="0"/>
              <a:t>Klicka på ikonen för att lägga till en bild</a:t>
            </a:r>
          </a:p>
        </p:txBody>
      </p:sp>
      <p:sp>
        <p:nvSpPr>
          <p:cNvPr id="3" name="Rubrik 1">
            <a:extLst>
              <a:ext uri="{FF2B5EF4-FFF2-40B4-BE49-F238E27FC236}">
                <a16:creationId xmlns:a16="http://schemas.microsoft.com/office/drawing/2014/main" id="{F135484C-500B-9E4C-B6F0-E6CD5D0A1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-406473"/>
            <a:ext cx="9272423" cy="304699"/>
          </a:xfrm>
        </p:spPr>
        <p:txBody>
          <a:bodyPr wrap="square" lIns="0" tIns="0" rIns="0" bIns="0">
            <a:spAutoFit/>
          </a:bodyPr>
          <a:lstStyle>
            <a:lvl1pPr>
              <a:defRPr sz="22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sv-SE" noProof="0"/>
          </a:p>
        </p:txBody>
      </p:sp>
    </p:spTree>
    <p:extLst>
      <p:ext uri="{BB962C8B-B14F-4D97-AF65-F5344CB8AC3E}">
        <p14:creationId xmlns:p14="http://schemas.microsoft.com/office/powerpoint/2010/main" val="532029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tshållare för bild 7">
            <a:extLst>
              <a:ext uri="{FF2B5EF4-FFF2-40B4-BE49-F238E27FC236}">
                <a16:creationId xmlns:a16="http://schemas.microsoft.com/office/drawing/2014/main" id="{F7FFECAB-E5AC-4A4C-A95F-80726D1FE8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92088" y="188913"/>
            <a:ext cx="11807825" cy="6480175"/>
          </a:xfrm>
          <a:solidFill>
            <a:schemeClr val="accent5"/>
          </a:solidFill>
        </p:spPr>
        <p:txBody>
          <a:bodyPr/>
          <a:lstStyle/>
          <a:p>
            <a:r>
              <a:rPr lang="sv-SE" dirty="0"/>
              <a:t>Dra en bild hit för att lägga till en bakgrundsbild</a:t>
            </a:r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3EBAFC8-420B-8142-8D25-7580E64C27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92087" y="4651200"/>
            <a:ext cx="11807825" cy="1613428"/>
          </a:xfrm>
          <a:solidFill>
            <a:schemeClr val="tx1">
              <a:alpha val="50000"/>
            </a:schemeClr>
          </a:solidFill>
          <a:effectLst/>
        </p:spPr>
        <p:txBody>
          <a:bodyPr lIns="360000" tIns="108000" rIns="360000" bIns="612000" anchor="b">
            <a:spAutoFit/>
          </a:bodyPr>
          <a:lstStyle>
            <a:lvl1pPr algn="ctr">
              <a:defRPr sz="6400" cap="all" spc="100" baseline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</a:defRPr>
            </a:lvl1pPr>
          </a:lstStyle>
          <a:p>
            <a:r>
              <a:rPr lang="sv-SE" dirty="0"/>
              <a:t>Rubrik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1E46E1A1-AC7E-9041-B630-B7BC5AB5BB7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92087" y="5587200"/>
            <a:ext cx="11807825" cy="502445"/>
          </a:xfrm>
          <a:effectLst/>
        </p:spPr>
        <p:txBody>
          <a:bodyPr wrap="square" lIns="360000" rIns="360000">
            <a:spAutoFit/>
          </a:bodyPr>
          <a:lstStyle>
            <a:lvl1pPr marL="0" indent="0" algn="ctr">
              <a:buNone/>
              <a:defRPr sz="3200" b="0" i="0">
                <a:solidFill>
                  <a:schemeClr val="bg1"/>
                </a:solidFill>
                <a:effectLst>
                  <a:outerShdw blurRad="152400" algn="ctr" rotWithShape="0">
                    <a:prstClr val="black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dirty="0"/>
              <a:t>Lägg till undertext eller minska den grå plattan</a:t>
            </a:r>
          </a:p>
        </p:txBody>
      </p:sp>
    </p:spTree>
    <p:extLst>
      <p:ext uri="{BB962C8B-B14F-4D97-AF65-F5344CB8AC3E}">
        <p14:creationId xmlns:p14="http://schemas.microsoft.com/office/powerpoint/2010/main" val="2438340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7EF249A-9390-B74A-A9AA-63DC6BE92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/>
            </a:lvl1pPr>
          </a:lstStyle>
          <a:p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BEBD609-C4E6-3548-9EEB-0745E63C9BF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20000" y="2159999"/>
            <a:ext cx="8820000" cy="3960000"/>
          </a:xfrm>
        </p:spPr>
        <p:txBody>
          <a:bodyPr/>
          <a:lstStyle>
            <a:lvl7pPr marL="2743200" indent="0">
              <a:buNone/>
              <a:defRPr/>
            </a:lvl7pPr>
          </a:lstStyle>
          <a:p>
            <a:r>
              <a:rPr lang="sv-SE" dirty="0"/>
              <a:t>Brödtext nivå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  <p:pic>
        <p:nvPicPr>
          <p:cNvPr id="5" name="Bildobjekt 4">
            <a:extLst>
              <a:ext uri="{FF2B5EF4-FFF2-40B4-BE49-F238E27FC236}">
                <a16:creationId xmlns:a16="http://schemas.microsoft.com/office/drawing/2014/main" id="{E8DF10E5-74B0-1D48-B3FF-AB6299C0529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949843" y="5560557"/>
            <a:ext cx="768614" cy="94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4A9A7386-F759-0E42-A82F-00906141C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800000"/>
          </a:xfrm>
          <a:prstGeom prst="rect">
            <a:avLst/>
          </a:prstGeom>
        </p:spPr>
        <p:txBody>
          <a:bodyPr vert="horz" lIns="0" tIns="0" rIns="0" bIns="288000" rtlCol="0" anchor="b" anchorCtr="0">
            <a:normAutofit/>
          </a:bodyPr>
          <a:lstStyle/>
          <a:p>
            <a:r>
              <a:rPr lang="sv-SE" dirty="0"/>
              <a:t>Klicka </a:t>
            </a:r>
            <a:r>
              <a:rPr lang="sv-SE" noProof="0" dirty="0"/>
              <a:t>här</a:t>
            </a:r>
            <a:r>
              <a:rPr lang="sv-SE" dirty="0"/>
              <a:t> för att ändra mall </a:t>
            </a:r>
            <a:br>
              <a:rPr lang="sv-SE" dirty="0"/>
            </a:br>
            <a:r>
              <a:rPr lang="sv-SE" dirty="0"/>
              <a:t>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065C12-314E-C844-B105-FA43CA3DE1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000" y="2159999"/>
            <a:ext cx="8820000" cy="43513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r>
              <a:rPr lang="sv-SE" dirty="0"/>
              <a:t>Brödtext </a:t>
            </a:r>
            <a:r>
              <a:rPr lang="sv-SE" noProof="0" dirty="0"/>
              <a:t>nivå</a:t>
            </a:r>
            <a:r>
              <a:rPr lang="sv-SE" dirty="0"/>
              <a:t> 1</a:t>
            </a:r>
          </a:p>
          <a:p>
            <a:pPr lvl="1"/>
            <a:r>
              <a:rPr lang="sv-SE" dirty="0"/>
              <a:t>Brödtext nivå 2</a:t>
            </a:r>
          </a:p>
          <a:p>
            <a:pPr lvl="2"/>
            <a:r>
              <a:rPr lang="sv-SE" dirty="0"/>
              <a:t>Brödtext nivå 3</a:t>
            </a:r>
          </a:p>
          <a:p>
            <a:pPr lvl="3"/>
            <a:r>
              <a:rPr lang="sv-SE" dirty="0"/>
              <a:t>Brödtext nivå 4</a:t>
            </a:r>
          </a:p>
          <a:p>
            <a:pPr lvl="4"/>
            <a:r>
              <a:rPr lang="sv-SE" dirty="0"/>
              <a:t>Brödtext nivå 5</a:t>
            </a:r>
          </a:p>
          <a:p>
            <a:pPr lvl="5"/>
            <a:r>
              <a:rPr lang="sv-SE" dirty="0"/>
              <a:t>Brödtext nivå 6</a:t>
            </a:r>
          </a:p>
        </p:txBody>
      </p:sp>
    </p:spTree>
    <p:extLst>
      <p:ext uri="{BB962C8B-B14F-4D97-AF65-F5344CB8AC3E}">
        <p14:creationId xmlns:p14="http://schemas.microsoft.com/office/powerpoint/2010/main" val="3151263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55" r:id="rId7"/>
    <p:sldLayoutId id="2147483649" r:id="rId8"/>
    <p:sldLayoutId id="2147483650" r:id="rId9"/>
    <p:sldLayoutId id="2147483669" r:id="rId10"/>
    <p:sldLayoutId id="2147483667" r:id="rId11"/>
    <p:sldLayoutId id="2147483670" r:id="rId12"/>
    <p:sldLayoutId id="2147483673" r:id="rId13"/>
    <p:sldLayoutId id="2147483674" r:id="rId14"/>
    <p:sldLayoutId id="2147483657" r:id="rId15"/>
    <p:sldLayoutId id="2147483658" r:id="rId16"/>
    <p:sldLayoutId id="2147483651" r:id="rId17"/>
    <p:sldLayoutId id="2147483671" r:id="rId18"/>
    <p:sldLayoutId id="2147483659" r:id="rId19"/>
    <p:sldLayoutId id="2147483660" r:id="rId20"/>
    <p:sldLayoutId id="2147483672" r:id="rId21"/>
    <p:sldLayoutId id="2147483661" r:id="rId22"/>
    <p:sldLayoutId id="2147483675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accent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180000" indent="-1800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04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792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080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368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56000" indent="-252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Systemtypsnitt normalt"/>
        <a:buChar char="–"/>
        <a:defRPr sz="2200" b="0" i="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21" userDrawn="1">
          <p15:clr>
            <a:srgbClr val="F26B43"/>
          </p15:clr>
        </p15:guide>
        <p15:guide id="4" pos="7559" userDrawn="1">
          <p15:clr>
            <a:srgbClr val="F26B43"/>
          </p15:clr>
        </p15:guide>
        <p15:guide id="5" pos="2593" userDrawn="1">
          <p15:clr>
            <a:srgbClr val="F26B43"/>
          </p15:clr>
        </p15:guide>
        <p15:guide id="6" pos="5087" userDrawn="1">
          <p15:clr>
            <a:srgbClr val="F26B43"/>
          </p15:clr>
        </p15:guide>
        <p15:guide id="7" orient="horz" pos="4201" userDrawn="1">
          <p15:clr>
            <a:srgbClr val="F26B43"/>
          </p15:clr>
        </p15:guide>
        <p15:guide id="8" orient="horz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kristofer.soderstrom@kultur.lu.s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A208D6F-2E5E-43A8-8169-F5B79904F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3856" y="1540724"/>
            <a:ext cx="5146058" cy="415757"/>
          </a:xfrm>
        </p:spPr>
        <p:txBody>
          <a:bodyPr/>
          <a:lstStyle/>
          <a:p>
            <a:r>
              <a:rPr lang="en-GB" sz="2400" dirty="0"/>
              <a:t>ABMM06: Surveys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C47264C4-B22F-46DA-BD89-83F1CFE3A1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53855" y="2389875"/>
            <a:ext cx="5146059" cy="349418"/>
          </a:xfrm>
        </p:spPr>
        <p:txBody>
          <a:bodyPr/>
          <a:lstStyle/>
          <a:p>
            <a:r>
              <a:rPr lang="sv-SE" dirty="0"/>
              <a:t>Kristofer </a:t>
            </a:r>
            <a:r>
              <a:rPr lang="sv-SE" dirty="0" err="1"/>
              <a:t>söderström</a:t>
            </a:r>
            <a:r>
              <a:rPr lang="sv-SE" dirty="0"/>
              <a:t>, Information studies</a:t>
            </a:r>
          </a:p>
        </p:txBody>
      </p:sp>
      <p:sp>
        <p:nvSpPr>
          <p:cNvPr id="4" name="Rubrik 1">
            <a:extLst>
              <a:ext uri="{FF2B5EF4-FFF2-40B4-BE49-F238E27FC236}">
                <a16:creationId xmlns:a16="http://schemas.microsoft.com/office/drawing/2014/main" id="{EA208D6F-2E5E-43A8-8169-F5B79904F863}"/>
              </a:ext>
            </a:extLst>
          </p:cNvPr>
          <p:cNvSpPr txBox="1">
            <a:spLocks/>
          </p:cNvSpPr>
          <p:nvPr/>
        </p:nvSpPr>
        <p:spPr>
          <a:xfrm>
            <a:off x="6754586" y="3278643"/>
            <a:ext cx="5146058" cy="4157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200" b="0" i="0" kern="1200">
                <a:solidFill>
                  <a:schemeClr val="accent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endParaRPr lang="en-GB" sz="24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18267" y="124460"/>
            <a:ext cx="35478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kristofer.soderstrom@kultur.lu.se</a:t>
            </a:r>
          </a:p>
        </p:txBody>
      </p:sp>
    </p:spTree>
    <p:extLst>
      <p:ext uri="{BB962C8B-B14F-4D97-AF65-F5344CB8AC3E}">
        <p14:creationId xmlns:p14="http://schemas.microsoft.com/office/powerpoint/2010/main" val="20041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CB46759A-2900-C53E-8304-B2AB32305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Digital methods</a:t>
            </a:r>
            <a:endParaRPr lang="en-S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CB65D77-D597-FA3E-E7F8-9BE65DABE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 methodological outlook </a:t>
            </a:r>
            <a:r>
              <a:rPr lang="en-GB" b="1" dirty="0"/>
              <a:t>(not a fixed set of methods)</a:t>
            </a:r>
            <a:r>
              <a:rPr lang="en-GB" dirty="0"/>
              <a:t> that aligns with properties and capabilities of the web</a:t>
            </a:r>
          </a:p>
          <a:p>
            <a:endParaRPr lang="en-US" b="0" i="0" dirty="0">
              <a:solidFill>
                <a:srgbClr val="000000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>
                <a:solidFill>
                  <a:srgbClr val="000000"/>
                </a:solidFill>
                <a:latin typeface="Roboto" panose="02000000000000000000" pitchFamily="2" charset="0"/>
              </a:rPr>
              <a:t>D</a:t>
            </a:r>
            <a:r>
              <a:rPr lang="en-US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oing research into the "natively digital"</a:t>
            </a:r>
            <a:endParaRPr lang="en-GB" dirty="0"/>
          </a:p>
          <a:p>
            <a:endParaRPr lang="en-GB" dirty="0"/>
          </a:p>
          <a:p>
            <a:r>
              <a:rPr lang="en-GB" dirty="0"/>
              <a:t>Researching with and through the web</a:t>
            </a:r>
          </a:p>
          <a:p>
            <a:pPr lvl="1"/>
            <a:r>
              <a:rPr lang="en-GB" dirty="0"/>
              <a:t>Web-native tools and methods</a:t>
            </a: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99588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9F0B501-DCCF-6BA7-3949-53A645BC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00" y="1677302"/>
            <a:ext cx="11088000" cy="2831544"/>
          </a:xfrm>
        </p:spPr>
        <p:txBody>
          <a:bodyPr>
            <a:normAutofit/>
          </a:bodyPr>
          <a:lstStyle/>
          <a:p>
            <a:br>
              <a:rPr lang="en-GB" dirty="0"/>
            </a:br>
            <a:r>
              <a:rPr lang="en-GB" i="1" dirty="0"/>
              <a:t>A</a:t>
            </a:r>
            <a:r>
              <a:rPr lang="en-GB" sz="3200" i="1" dirty="0"/>
              <a:t> methodological outlook for scholarly research on the web that prioritizes the use of the web and its intrinsic tools, techniques, and data for social and cultural research.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3657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Web native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Micro</a:t>
            </a:r>
          </a:p>
          <a:p>
            <a:pPr lvl="1"/>
            <a:r>
              <a:rPr lang="en-GB" dirty="0"/>
              <a:t>Hyperlinks</a:t>
            </a:r>
          </a:p>
          <a:p>
            <a:pPr lvl="1"/>
            <a:r>
              <a:rPr lang="en-GB" dirty="0"/>
              <a:t>Hashtags #</a:t>
            </a:r>
          </a:p>
          <a:p>
            <a:pPr lvl="1"/>
            <a:r>
              <a:rPr lang="en-GB" dirty="0"/>
              <a:t>Mentions @</a:t>
            </a:r>
          </a:p>
          <a:p>
            <a:endParaRPr lang="en-GB" dirty="0"/>
          </a:p>
          <a:p>
            <a:r>
              <a:rPr lang="en-GB" dirty="0"/>
              <a:t>Macro</a:t>
            </a:r>
          </a:p>
          <a:p>
            <a:pPr lvl="1"/>
            <a:r>
              <a:rPr lang="en-GB" dirty="0"/>
              <a:t>Search engines</a:t>
            </a:r>
          </a:p>
          <a:p>
            <a:pPr lvl="1"/>
            <a:r>
              <a:rPr lang="en-GB" dirty="0"/>
              <a:t>Social media platforms</a:t>
            </a:r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5135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12" y="359780"/>
            <a:ext cx="11088000" cy="5539978"/>
          </a:xfrm>
        </p:spPr>
        <p:txBody>
          <a:bodyPr/>
          <a:lstStyle/>
          <a:p>
            <a:r>
              <a:rPr lang="en-GB" dirty="0"/>
              <a:t>Example 1</a:t>
            </a:r>
            <a:br>
              <a:rPr lang="en-GB" dirty="0"/>
            </a:br>
            <a:r>
              <a:rPr lang="en-GB" i="1" dirty="0"/>
              <a:t>Search results in e.g. Google</a:t>
            </a:r>
            <a:br>
              <a:rPr lang="en-GB" i="1" dirty="0"/>
            </a:br>
            <a:r>
              <a:rPr lang="en-GB" i="1" dirty="0"/>
              <a:t>Provide information</a:t>
            </a:r>
            <a:br>
              <a:rPr lang="en-GB" i="1" dirty="0"/>
            </a:br>
            <a:r>
              <a:rPr lang="en-GB" i="1" dirty="0"/>
              <a:t>Are ranked (analysis)</a:t>
            </a:r>
            <a:br>
              <a:rPr lang="en-GB" i="1" dirty="0"/>
            </a:br>
            <a:r>
              <a:rPr lang="en-GB" i="1" dirty="0"/>
              <a:t>Carry social significance </a:t>
            </a:r>
            <a:br>
              <a:rPr lang="en-GB" i="1" dirty="0"/>
            </a:br>
            <a:br>
              <a:rPr lang="en-GB" i="1" dirty="0"/>
            </a:br>
            <a:r>
              <a:rPr lang="en-GB" i="1" dirty="0"/>
              <a:t>One may see authoring by organization</a:t>
            </a:r>
            <a:br>
              <a:rPr lang="en-GB" i="1" dirty="0"/>
            </a:br>
            <a:r>
              <a:rPr lang="en-GB" i="1" dirty="0"/>
              <a:t>and/or </a:t>
            </a:r>
            <a:br>
              <a:rPr lang="en-GB" i="1" dirty="0"/>
            </a:br>
            <a:r>
              <a:rPr lang="en-GB" b="1" i="1" dirty="0"/>
              <a:t>societal conditions</a:t>
            </a:r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862302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32434-058E-912C-3FFA-EA83D873D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Controlling the machinery of knowledge: Google and access to COVID-19 </a:t>
            </a:r>
            <a:r>
              <a:rPr lang="en-US" sz="3600" dirty="0" err="1"/>
              <a:t>greyzone</a:t>
            </a:r>
            <a:r>
              <a:rPr lang="en-US" sz="3600" dirty="0"/>
              <a:t> medicines. (in-review). </a:t>
            </a:r>
            <a:r>
              <a:rPr lang="en-US" sz="2700" dirty="0" err="1"/>
              <a:t>Sundin</a:t>
            </a:r>
            <a:r>
              <a:rPr lang="en-US" sz="2700" dirty="0"/>
              <a:t>, Andersson, Söderström</a:t>
            </a:r>
            <a:r>
              <a:rPr lang="en-US" sz="3600" dirty="0"/>
              <a:t>. </a:t>
            </a:r>
            <a:endParaRPr lang="en-SE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7F6DC1-F500-C167-F4E4-F8D63C992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Background</a:t>
            </a:r>
          </a:p>
          <a:p>
            <a:pPr marL="465750" lvl="1" indent="-285750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COVID pandemic (“non-official” medicines), Google search (responsibility, control, </a:t>
            </a:r>
            <a:r>
              <a:rPr lang="en-US" i="1" dirty="0">
                <a:solidFill>
                  <a:srgbClr val="000000"/>
                </a:solidFill>
                <a:latin typeface="Arial" panose="020B0604020202020204" pitchFamily="34" charset="0"/>
              </a:rPr>
              <a:t>relevance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dirty="0"/>
              <a:t>Relevance</a:t>
            </a:r>
          </a:p>
          <a:p>
            <a:pPr lvl="2"/>
            <a:r>
              <a:rPr lang="en-US" dirty="0"/>
              <a:t>Individual, factual, societal</a:t>
            </a:r>
          </a:p>
          <a:p>
            <a:pPr lvl="1"/>
            <a:r>
              <a:rPr lang="en-US" dirty="0"/>
              <a:t>Almost pilot study – exploratory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Questions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How does Google curate results and controls access to information regarding questionable medical products?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Using keyword “buy”</a:t>
            </a: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202723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F1DF-8996-9B74-7990-7A482E1E0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Controlling the machinery of knowledge: Google and access to COVID-19 </a:t>
            </a:r>
            <a:r>
              <a:rPr lang="en-US" sz="3600" dirty="0" err="1"/>
              <a:t>greyzone</a:t>
            </a:r>
            <a:r>
              <a:rPr lang="en-US" sz="3600" dirty="0"/>
              <a:t> medicines. (in-review). </a:t>
            </a:r>
            <a:r>
              <a:rPr lang="en-US" sz="2700" dirty="0" err="1"/>
              <a:t>Sundin</a:t>
            </a:r>
            <a:r>
              <a:rPr lang="en-US" sz="2700" dirty="0"/>
              <a:t>, Andersson, Söderström</a:t>
            </a:r>
            <a:r>
              <a:rPr lang="en-US" sz="4000" dirty="0"/>
              <a:t>. </a:t>
            </a:r>
            <a:endParaRPr lang="en-S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2CF0DCE-E7B0-5A61-BEDB-690C5A277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695" y="2075778"/>
            <a:ext cx="4368802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88CAF9-2CFC-7E38-29F7-410EBAC3D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46" y="4361779"/>
            <a:ext cx="29337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A9C16BC0-9D2A-8D7A-F328-CFC58AC1C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8192" y="2075778"/>
            <a:ext cx="2628261" cy="436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119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FD8-2C03-A9DF-36AC-34E7B07B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Controlling the machinery of knowledge: Google and access to COVID-19 </a:t>
            </a:r>
            <a:r>
              <a:rPr lang="en-US" sz="3200" dirty="0" err="1"/>
              <a:t>greyzone</a:t>
            </a:r>
            <a:r>
              <a:rPr lang="en-US" sz="3200" dirty="0"/>
              <a:t> medicines. (in-review). </a:t>
            </a:r>
            <a:r>
              <a:rPr lang="en-US" sz="2400" dirty="0" err="1"/>
              <a:t>Sundin</a:t>
            </a:r>
            <a:r>
              <a:rPr lang="en-US" sz="2400" dirty="0"/>
              <a:t>, Andersson, Söderström. </a:t>
            </a:r>
            <a:endParaRPr lang="en-SE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51B36-D23E-BB90-596B-B0E5C1C2E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Theory</a:t>
            </a:r>
          </a:p>
          <a:p>
            <a:pPr lvl="1"/>
            <a:r>
              <a:rPr lang="en-US" dirty="0"/>
              <a:t>Information infrastructure ,(Susan Leigh Star and Karen </a:t>
            </a:r>
            <a:r>
              <a:rPr lang="en-US" dirty="0" err="1"/>
              <a:t>Ruhleder</a:t>
            </a:r>
            <a:r>
              <a:rPr lang="en-US" dirty="0"/>
              <a:t>; 2015 [1996]) </a:t>
            </a:r>
          </a:p>
          <a:p>
            <a:pPr lvl="1"/>
            <a:r>
              <a:rPr lang="en-US" b="1" dirty="0"/>
              <a:t>Method</a:t>
            </a:r>
            <a:endParaRPr lang="en-US" dirty="0"/>
          </a:p>
          <a:p>
            <a:pPr lvl="2"/>
            <a:r>
              <a:rPr lang="en-US" dirty="0"/>
              <a:t>Google Trends</a:t>
            </a:r>
          </a:p>
          <a:p>
            <a:pPr lvl="2"/>
            <a:r>
              <a:rPr lang="en-US" dirty="0"/>
              <a:t>Web scraping on Google search (SERPs)</a:t>
            </a:r>
          </a:p>
          <a:p>
            <a:pPr lvl="2"/>
            <a:r>
              <a:rPr lang="en-US" dirty="0"/>
              <a:t>Network Analysis (visual)</a:t>
            </a:r>
          </a:p>
          <a:p>
            <a:pPr lvl="2"/>
            <a:endParaRPr lang="en-US" dirty="0"/>
          </a:p>
          <a:p>
            <a:pPr marL="360000" lvl="2" indent="0">
              <a:buNone/>
            </a:pP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20787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0921-5626-FFF6-5817-6E2686798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Controlling the machinery of knowledge: Google and access to COVID-19 </a:t>
            </a:r>
            <a:r>
              <a:rPr lang="en-US" sz="3200" dirty="0" err="1"/>
              <a:t>greyzone</a:t>
            </a:r>
            <a:r>
              <a:rPr lang="en-US" sz="3200" dirty="0"/>
              <a:t> medicines. </a:t>
            </a:r>
            <a:r>
              <a:rPr lang="en-US" sz="2400" dirty="0"/>
              <a:t>Sundin, Andersson, Söderström (2023)</a:t>
            </a:r>
            <a:endParaRPr lang="en-SE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E40432-EC8F-DCFB-A2CE-0DF73E00E40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378" y="2410440"/>
            <a:ext cx="7038622" cy="395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25F86210-D3CB-50D9-A77E-B42C2171198B}"/>
              </a:ext>
            </a:extLst>
          </p:cNvPr>
          <p:cNvSpPr txBox="1">
            <a:spLocks/>
          </p:cNvSpPr>
          <p:nvPr/>
        </p:nvSpPr>
        <p:spPr>
          <a:xfrm>
            <a:off x="1074568" y="2409665"/>
            <a:ext cx="2919916" cy="3960000"/>
          </a:xfrm>
          <a:prstGeom prst="rect">
            <a:avLst/>
          </a:prstGeom>
        </p:spPr>
        <p:txBody>
          <a:bodyPr vert="horz" lIns="0" tIns="0" rIns="0" bIns="0" rtlCol="0">
            <a:normAutofit lnSpcReduction="10000"/>
          </a:bodyPr>
          <a:lstStyle>
            <a:lvl1pPr marL="180000" indent="-18000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ystemtypsnitt"/>
              <a:buChar char="-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ystemtypsnitt"/>
              <a:buChar char="-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ystemtypsnitt"/>
              <a:buChar char="-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ystemtypsnitt"/>
              <a:buChar char="-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Systemtypsnitt"/>
              <a:buChar char="-"/>
              <a:defRPr sz="2200" b="0" i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dirty="0">
                <a:solidFill>
                  <a:srgbClr val="000000"/>
                </a:solidFill>
              </a:rPr>
              <a:t>Some results</a:t>
            </a:r>
          </a:p>
          <a:p>
            <a:pPr marL="465750" lvl="1" indent="-285750"/>
            <a:r>
              <a:rPr lang="en-US" dirty="0">
                <a:solidFill>
                  <a:srgbClr val="000000"/>
                </a:solidFill>
              </a:rPr>
              <a:t>Adding certain terms circumvent moderation attempts “</a:t>
            </a:r>
            <a:r>
              <a:rPr lang="en-US" dirty="0" err="1">
                <a:solidFill>
                  <a:srgbClr val="000000"/>
                </a:solidFill>
              </a:rPr>
              <a:t>köpa</a:t>
            </a:r>
            <a:r>
              <a:rPr lang="en-US" dirty="0">
                <a:solidFill>
                  <a:srgbClr val="000000"/>
                </a:solidFill>
              </a:rPr>
              <a:t>” -&gt; </a:t>
            </a:r>
          </a:p>
          <a:p>
            <a:pPr marL="465750" lvl="1" indent="-285750"/>
            <a:r>
              <a:rPr lang="en-US" dirty="0">
                <a:solidFill>
                  <a:srgbClr val="000000"/>
                </a:solidFill>
              </a:rPr>
              <a:t>grey zone pharmacies in SERPs.</a:t>
            </a:r>
          </a:p>
          <a:p>
            <a:pPr marL="465750" lvl="1" indent="-285750"/>
            <a:r>
              <a:rPr lang="en-US" dirty="0">
                <a:solidFill>
                  <a:srgbClr val="000000"/>
                </a:solidFill>
              </a:rPr>
              <a:t>Used malicious redirection to redirect traffic.</a:t>
            </a:r>
          </a:p>
          <a:p>
            <a:pPr marL="465750" lvl="1" indent="-285750"/>
            <a:endParaRPr lang="en-US" dirty="0">
              <a:solidFill>
                <a:srgbClr val="000000"/>
              </a:solidFill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pPr marL="4657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000000"/>
              </a:solidFill>
            </a:endParaRPr>
          </a:p>
          <a:p>
            <a:endParaRPr lang="en-SE" dirty="0"/>
          </a:p>
        </p:txBody>
      </p:sp>
      <p:sp>
        <p:nvSpPr>
          <p:cNvPr id="3" name="Rectangle 2"/>
          <p:cNvSpPr/>
          <p:nvPr/>
        </p:nvSpPr>
        <p:spPr>
          <a:xfrm>
            <a:off x="7846259" y="6435440"/>
            <a:ext cx="43457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http://dx.doi.org/10.52779/9781991260314</a:t>
            </a:r>
          </a:p>
        </p:txBody>
      </p:sp>
    </p:spTree>
    <p:extLst>
      <p:ext uri="{BB962C8B-B14F-4D97-AF65-F5344CB8AC3E}">
        <p14:creationId xmlns:p14="http://schemas.microsoft.com/office/powerpoint/2010/main" val="1598815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en-GB" dirty="0"/>
              <a:t>Basics</a:t>
            </a:r>
          </a:p>
          <a:p>
            <a:pPr marL="342900" indent="-342900"/>
            <a:r>
              <a:rPr lang="en-GB" dirty="0"/>
              <a:t> Types of questions</a:t>
            </a:r>
          </a:p>
          <a:p>
            <a:pPr marL="342900" indent="-342900"/>
            <a:r>
              <a:rPr lang="en-GB" dirty="0"/>
              <a:t>Presenting results</a:t>
            </a:r>
          </a:p>
          <a:p>
            <a:pPr marL="342900" indent="-342900"/>
            <a:r>
              <a:rPr lang="en-GB" dirty="0"/>
              <a:t>Evaluating your survey</a:t>
            </a:r>
          </a:p>
          <a:p>
            <a:pPr marL="342900" indent="-342900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2558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Basics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List of questions aimed to extract specific data from a group of people (sample!)</a:t>
            </a:r>
          </a:p>
          <a:p>
            <a:r>
              <a:rPr lang="en-GB" dirty="0"/>
              <a:t>Types of questions</a:t>
            </a:r>
          </a:p>
          <a:p>
            <a:pPr lvl="1"/>
            <a:r>
              <a:rPr lang="en-GB" dirty="0"/>
              <a:t>Short and clear questions &gt; open-ended questions.</a:t>
            </a:r>
          </a:p>
          <a:p>
            <a:pPr lvl="1"/>
            <a:r>
              <a:rPr lang="en-GB" dirty="0"/>
              <a:t>Clear questions and answers, less guesswork is better.</a:t>
            </a:r>
          </a:p>
          <a:p>
            <a:pPr lvl="1"/>
            <a:r>
              <a:rPr lang="en-GB" dirty="0"/>
              <a:t>Adapted to target group.</a:t>
            </a:r>
          </a:p>
          <a:p>
            <a:r>
              <a:rPr lang="en-GB" dirty="0"/>
              <a:t>Length?</a:t>
            </a:r>
          </a:p>
          <a:p>
            <a:pPr lvl="1"/>
            <a:r>
              <a:rPr lang="en-GB" dirty="0"/>
              <a:t>Think about your respondents</a:t>
            </a:r>
          </a:p>
          <a:p>
            <a:pPr lvl="1"/>
            <a:r>
              <a:rPr lang="en-GB" dirty="0"/>
              <a:t>But also yourself! Analysing can be time consuming</a:t>
            </a:r>
          </a:p>
          <a:p>
            <a:pPr lvl="1"/>
            <a:r>
              <a:rPr lang="en-GB" dirty="0"/>
              <a:t>Valuable information source if done correctly!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4972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PhD Information Studies (2023)</a:t>
            </a:r>
          </a:p>
          <a:p>
            <a:pPr lvl="1"/>
            <a:r>
              <a:rPr lang="en-GB" dirty="0"/>
              <a:t>Focus on quantitative methods with theoretical framing</a:t>
            </a:r>
          </a:p>
          <a:p>
            <a:pPr lvl="2"/>
            <a:r>
              <a:rPr lang="en-GB" dirty="0"/>
              <a:t>Statistical, social network, geospatial and text analysis.</a:t>
            </a:r>
          </a:p>
          <a:p>
            <a:endParaRPr lang="en-GB" dirty="0"/>
          </a:p>
          <a:p>
            <a:r>
              <a:rPr lang="en-GB" dirty="0"/>
              <a:t>Researcher (2024-)</a:t>
            </a:r>
          </a:p>
          <a:p>
            <a:pPr lvl="1"/>
            <a:r>
              <a:rPr lang="en-GB" dirty="0"/>
              <a:t>Search engines, generative AI</a:t>
            </a:r>
          </a:p>
          <a:p>
            <a:pPr lvl="1"/>
            <a:r>
              <a:rPr lang="en-GB" dirty="0"/>
              <a:t>Social and technical perspectives, digital methods</a:t>
            </a:r>
          </a:p>
          <a:p>
            <a:pPr lvl="1"/>
            <a:r>
              <a:rPr lang="en-GB" dirty="0"/>
              <a:t>Text scraping, topic modelling.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4344000" y="6012276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50" dirty="0"/>
              <a:t>https://portal.research.lu.se/sv/publications/the-dynamics-of-beamline-configurations-and-user-communities-quan</a:t>
            </a:r>
          </a:p>
        </p:txBody>
      </p:sp>
    </p:spTree>
    <p:extLst>
      <p:ext uri="{BB962C8B-B14F-4D97-AF65-F5344CB8AC3E}">
        <p14:creationId xmlns:p14="http://schemas.microsoft.com/office/powerpoint/2010/main" val="3123524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vs closed questions </a:t>
            </a:r>
            <a:r>
              <a:rPr lang="en-GB" sz="2800" dirty="0"/>
              <a:t>(</a:t>
            </a:r>
            <a:r>
              <a:rPr lang="sv-SE" sz="2800" dirty="0"/>
              <a:t>Öppna och slutna frågor)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Open ended questions have possibly infinite categories.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What would you like the workshop to improve on?</a:t>
            </a:r>
          </a:p>
          <a:p>
            <a:pPr marL="457200" lvl="1" indent="0">
              <a:buNone/>
            </a:pPr>
            <a:r>
              <a:rPr lang="en-GB" dirty="0"/>
              <a:t>:_____________</a:t>
            </a:r>
          </a:p>
          <a:p>
            <a:pPr marL="252000" lvl="1" indent="0">
              <a:buNone/>
            </a:pPr>
            <a:endParaRPr lang="en-GB" dirty="0"/>
          </a:p>
          <a:p>
            <a:r>
              <a:rPr lang="en-GB" dirty="0"/>
              <a:t>Closed questions can handle large quantities of respondents, but require more care when designing. 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How satisfied are you with the content of the workshop?</a:t>
            </a:r>
          </a:p>
          <a:p>
            <a:pPr marL="457200" lvl="1" indent="0">
              <a:buNone/>
            </a:pPr>
            <a:r>
              <a:rPr lang="en-GB" dirty="0"/>
              <a:t>O Very satisfied. O Somewhat satisfied. O Not at all satisfied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3828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closed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Binary </a:t>
            </a:r>
            <a:r>
              <a:rPr lang="en-GB" sz="2400" dirty="0"/>
              <a:t>(</a:t>
            </a:r>
            <a:r>
              <a:rPr lang="sv-SE" sz="2400" dirty="0" err="1"/>
              <a:t>Dikotoma</a:t>
            </a:r>
            <a:r>
              <a:rPr lang="sv-SE" sz="2400" dirty="0"/>
              <a:t>)</a:t>
            </a:r>
            <a:endParaRPr lang="en-GB" sz="2400" dirty="0"/>
          </a:p>
          <a:p>
            <a:pPr lvl="1"/>
            <a:r>
              <a:rPr lang="en-GB" dirty="0"/>
              <a:t>Only two alternatives:</a:t>
            </a:r>
          </a:p>
          <a:p>
            <a:pPr lvl="2"/>
            <a:r>
              <a:rPr lang="en-GB" dirty="0"/>
              <a:t>Do you have a child?: </a:t>
            </a:r>
          </a:p>
          <a:p>
            <a:pPr marL="1371600" lvl="3" indent="0">
              <a:buNone/>
            </a:pPr>
            <a:r>
              <a:rPr lang="en-GB" dirty="0"/>
              <a:t>O Yes</a:t>
            </a:r>
          </a:p>
          <a:p>
            <a:pPr marL="1371600" lvl="3" indent="0">
              <a:buNone/>
            </a:pPr>
            <a:r>
              <a:rPr lang="en-GB" dirty="0"/>
              <a:t>O  No</a:t>
            </a:r>
          </a:p>
          <a:p>
            <a:r>
              <a:rPr lang="en-GB" dirty="0"/>
              <a:t>Multiple choice </a:t>
            </a:r>
            <a:r>
              <a:rPr lang="en-GB" sz="2400" dirty="0"/>
              <a:t>(</a:t>
            </a:r>
            <a:r>
              <a:rPr lang="en-GB" sz="2400" dirty="0" err="1"/>
              <a:t>Svarslistor</a:t>
            </a:r>
            <a:r>
              <a:rPr lang="en-GB" sz="2400" dirty="0"/>
              <a:t>)</a:t>
            </a:r>
          </a:p>
          <a:p>
            <a:pPr lvl="1"/>
            <a:r>
              <a:rPr lang="en-GB" dirty="0"/>
              <a:t>Choice from a list of responses:</a:t>
            </a:r>
          </a:p>
          <a:p>
            <a:pPr lvl="2"/>
            <a:r>
              <a:rPr lang="en-GB" dirty="0"/>
              <a:t>Where do you live?</a:t>
            </a:r>
          </a:p>
          <a:p>
            <a:pPr marL="1371600" lvl="3" indent="0">
              <a:buNone/>
            </a:pPr>
            <a:r>
              <a:rPr lang="en-GB" dirty="0"/>
              <a:t>O Lund</a:t>
            </a:r>
          </a:p>
          <a:p>
            <a:pPr marL="1371600" lvl="3" indent="0">
              <a:buNone/>
            </a:pPr>
            <a:r>
              <a:rPr lang="en-GB" dirty="0"/>
              <a:t>O Malmö</a:t>
            </a:r>
          </a:p>
          <a:p>
            <a:pPr marL="1371600" lvl="3" indent="0">
              <a:buNone/>
            </a:pPr>
            <a:r>
              <a:rPr lang="en-GB" dirty="0"/>
              <a:t>O Helsingborg</a:t>
            </a:r>
          </a:p>
          <a:p>
            <a:pPr marL="1371600" lvl="3" indent="0">
              <a:buNone/>
            </a:pPr>
            <a:r>
              <a:rPr lang="en-GB" dirty="0"/>
              <a:t>O Other:____</a:t>
            </a:r>
          </a:p>
          <a:p>
            <a:pPr marL="1371600" lvl="3" indent="0">
              <a:buNone/>
            </a:pPr>
            <a:r>
              <a:rPr lang="en-GB" dirty="0"/>
              <a:t>			</a:t>
            </a:r>
          </a:p>
        </p:txBody>
      </p:sp>
    </p:spTree>
    <p:extLst>
      <p:ext uri="{BB962C8B-B14F-4D97-AF65-F5344CB8AC3E}">
        <p14:creationId xmlns:p14="http://schemas.microsoft.com/office/powerpoint/2010/main" val="1828609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closed questions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Graded answers (scales) </a:t>
            </a:r>
            <a:r>
              <a:rPr lang="en-GB" sz="2000" dirty="0"/>
              <a:t>(</a:t>
            </a:r>
            <a:r>
              <a:rPr lang="en-GB" sz="2000" dirty="0" err="1"/>
              <a:t>Graderade</a:t>
            </a:r>
            <a:r>
              <a:rPr lang="en-GB" sz="2000" dirty="0"/>
              <a:t> </a:t>
            </a:r>
            <a:r>
              <a:rPr lang="en-GB" sz="2000" dirty="0" err="1"/>
              <a:t>svar</a:t>
            </a:r>
            <a:r>
              <a:rPr lang="en-GB" sz="2000" dirty="0"/>
              <a:t>)</a:t>
            </a:r>
            <a:endParaRPr lang="en-GB" dirty="0"/>
          </a:p>
          <a:p>
            <a:pPr lvl="1"/>
            <a:r>
              <a:rPr lang="en-GB" dirty="0"/>
              <a:t>How good are you at finding books in </a:t>
            </a:r>
            <a:r>
              <a:rPr lang="en-GB" dirty="0" err="1"/>
              <a:t>LUBsearch</a:t>
            </a:r>
            <a:r>
              <a:rPr lang="en-GB" dirty="0"/>
              <a:t>?</a:t>
            </a:r>
          </a:p>
          <a:p>
            <a:pPr lvl="2"/>
            <a:r>
              <a:rPr lang="en-GB" dirty="0"/>
              <a:t>Good</a:t>
            </a:r>
          </a:p>
          <a:p>
            <a:pPr lvl="2"/>
            <a:r>
              <a:rPr lang="en-GB" dirty="0"/>
              <a:t>Ok</a:t>
            </a:r>
          </a:p>
          <a:p>
            <a:pPr lvl="2"/>
            <a:r>
              <a:rPr lang="en-GB" dirty="0"/>
              <a:t>Not good</a:t>
            </a:r>
          </a:p>
          <a:p>
            <a:endParaRPr lang="en-GB" dirty="0"/>
          </a:p>
          <a:p>
            <a:r>
              <a:rPr lang="en-GB" dirty="0"/>
              <a:t>What is a good scale? How many options should respondents get?</a:t>
            </a:r>
          </a:p>
          <a:p>
            <a:pPr marL="540000" lvl="2" indent="0">
              <a:buNone/>
            </a:pPr>
            <a:endParaRPr lang="en-GB" dirty="0"/>
          </a:p>
          <a:p>
            <a:pPr marL="540000" lvl="2" indent="0">
              <a:buNone/>
            </a:pPr>
            <a:endParaRPr lang="en-GB" dirty="0"/>
          </a:p>
          <a:p>
            <a:pPr marL="540000" lvl="2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8136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Example: Graded answer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505"/>
          <a:stretch/>
        </p:blipFill>
        <p:spPr bwMode="auto">
          <a:xfrm>
            <a:off x="1483389" y="2236667"/>
            <a:ext cx="8719930" cy="3652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03498" y="6164514"/>
            <a:ext cx="4993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https://lup.lub.lu.se/search/publication/4813614</a:t>
            </a:r>
          </a:p>
        </p:txBody>
      </p:sp>
    </p:spTree>
    <p:extLst>
      <p:ext uri="{BB962C8B-B14F-4D97-AF65-F5344CB8AC3E}">
        <p14:creationId xmlns:p14="http://schemas.microsoft.com/office/powerpoint/2010/main" val="36475286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”Click all that apply”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461888" y="2042011"/>
            <a:ext cx="8820000" cy="3960000"/>
          </a:xfrm>
        </p:spPr>
        <p:txBody>
          <a:bodyPr/>
          <a:lstStyle/>
          <a:p>
            <a:r>
              <a:rPr lang="sv-SE" dirty="0"/>
              <a:t>När det går att välja flera svar samtidigt.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03"/>
          <a:stretch/>
        </p:blipFill>
        <p:spPr bwMode="auto">
          <a:xfrm>
            <a:off x="1620000" y="2612641"/>
            <a:ext cx="8503776" cy="37193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58446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closed questions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Should you allow neutral answers? e.g.,</a:t>
            </a:r>
          </a:p>
          <a:p>
            <a:endParaRPr lang="en-GB" dirty="0"/>
          </a:p>
          <a:p>
            <a:pPr lvl="1"/>
            <a:r>
              <a:rPr lang="en-GB" dirty="0"/>
              <a:t>Was the content provided relevant to your search term?</a:t>
            </a:r>
          </a:p>
          <a:p>
            <a:pPr marL="252000" lvl="1" indent="0">
              <a:buNone/>
            </a:pPr>
            <a:r>
              <a:rPr lang="en-GB" dirty="0"/>
              <a:t>O Yes</a:t>
            </a:r>
          </a:p>
          <a:p>
            <a:pPr marL="252000" lvl="1" indent="0">
              <a:buNone/>
            </a:pPr>
            <a:r>
              <a:rPr lang="en-GB" dirty="0"/>
              <a:t>O No</a:t>
            </a:r>
          </a:p>
          <a:p>
            <a:pPr marL="252000" lvl="1" indent="0">
              <a:buNone/>
            </a:pPr>
            <a:r>
              <a:rPr lang="en-GB" dirty="0"/>
              <a:t>O Don’t know</a:t>
            </a:r>
          </a:p>
          <a:p>
            <a:r>
              <a:rPr lang="en-GB" dirty="0"/>
              <a:t>Or force a response?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How easy is it to navigate our website?:</a:t>
            </a:r>
          </a:p>
          <a:p>
            <a:pPr marL="540000" lvl="2" indent="0">
              <a:buNone/>
            </a:pPr>
            <a:r>
              <a:rPr lang="en-GB" dirty="0"/>
              <a:t>O Clear and easy </a:t>
            </a:r>
          </a:p>
          <a:p>
            <a:pPr marL="540000" lvl="2" indent="0">
              <a:buNone/>
            </a:pPr>
            <a:r>
              <a:rPr lang="en-GB" dirty="0"/>
              <a:t>O Understandable if an effort is made</a:t>
            </a:r>
          </a:p>
          <a:p>
            <a:pPr marL="540000" lvl="2" indent="0">
              <a:buNone/>
            </a:pPr>
            <a:r>
              <a:rPr lang="en-GB" dirty="0"/>
              <a:t>O Unclear and difficult</a:t>
            </a:r>
          </a:p>
          <a:p>
            <a:pPr marL="457200" lvl="1" indent="0">
              <a:buNone/>
            </a:pPr>
            <a:endParaRPr lang="en-GB" dirty="0"/>
          </a:p>
          <a:p>
            <a:pPr marL="457200" lvl="1" indent="0">
              <a:buNone/>
            </a:pPr>
            <a:r>
              <a:rPr lang="en-GB" dirty="0"/>
              <a:t>					</a:t>
            </a:r>
          </a:p>
        </p:txBody>
      </p:sp>
    </p:spTree>
    <p:extLst>
      <p:ext uri="{BB962C8B-B14F-4D97-AF65-F5344CB8AC3E}">
        <p14:creationId xmlns:p14="http://schemas.microsoft.com/office/powerpoint/2010/main" val="3446840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closed questions </a:t>
            </a:r>
            <a:r>
              <a:rPr lang="en-GB" dirty="0" err="1"/>
              <a:t>cont</a:t>
            </a:r>
            <a:r>
              <a:rPr lang="en-GB" dirty="0"/>
              <a:t>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Self-assessment questions (</a:t>
            </a:r>
            <a:r>
              <a:rPr lang="sv-SE" sz="2400" dirty="0"/>
              <a:t>Självskattningar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How good are you at bowling?</a:t>
            </a:r>
          </a:p>
          <a:p>
            <a:pPr marL="914400" lvl="2" indent="0">
              <a:buNone/>
            </a:pPr>
            <a:r>
              <a:rPr lang="en-GB" dirty="0"/>
              <a:t>O Excellent</a:t>
            </a:r>
          </a:p>
          <a:p>
            <a:pPr marL="914400" lvl="2" indent="0">
              <a:buNone/>
            </a:pPr>
            <a:r>
              <a:rPr lang="en-GB" dirty="0"/>
              <a:t>O  Good</a:t>
            </a:r>
          </a:p>
          <a:p>
            <a:pPr marL="914400" lvl="2" indent="0">
              <a:buNone/>
            </a:pPr>
            <a:r>
              <a:rPr lang="en-GB" dirty="0"/>
              <a:t>O Could be better</a:t>
            </a:r>
          </a:p>
          <a:p>
            <a:pPr marL="914400" lvl="2" indent="0">
              <a:buNone/>
            </a:pPr>
            <a:r>
              <a:rPr lang="en-GB" dirty="0"/>
              <a:t>O Bad</a:t>
            </a:r>
          </a:p>
          <a:p>
            <a:r>
              <a:rPr lang="en-GB" dirty="0"/>
              <a:t>Arbitration questions </a:t>
            </a:r>
            <a:r>
              <a:rPr lang="en-GB" sz="2400" dirty="0"/>
              <a:t>(</a:t>
            </a:r>
            <a:r>
              <a:rPr lang="sv-SE" sz="2400" dirty="0"/>
              <a:t>Skiljefråga – att sortera respondenterna)</a:t>
            </a:r>
          </a:p>
          <a:p>
            <a:pPr lvl="1"/>
            <a:r>
              <a:rPr lang="sv-SE" dirty="0"/>
              <a:t>9. Have you used X (Twitter) in the last 6 months?</a:t>
            </a:r>
          </a:p>
          <a:p>
            <a:pPr lvl="2"/>
            <a:r>
              <a:rPr lang="sv-SE" dirty="0"/>
              <a:t>O </a:t>
            </a:r>
            <a:r>
              <a:rPr lang="sv-SE" dirty="0" err="1"/>
              <a:t>Yes</a:t>
            </a:r>
            <a:r>
              <a:rPr lang="sv-SE" dirty="0"/>
              <a:t>, at </a:t>
            </a:r>
            <a:r>
              <a:rPr lang="sv-SE" dirty="0" err="1"/>
              <a:t>least</a:t>
            </a:r>
            <a:r>
              <a:rPr lang="sv-SE" dirty="0"/>
              <a:t> 5 </a:t>
            </a:r>
            <a:r>
              <a:rPr lang="sv-SE" dirty="0" err="1"/>
              <a:t>times</a:t>
            </a:r>
            <a:r>
              <a:rPr lang="sv-SE" dirty="0"/>
              <a:t> (</a:t>
            </a:r>
            <a:r>
              <a:rPr lang="sv-SE" dirty="0" err="1"/>
              <a:t>leads</a:t>
            </a:r>
            <a:r>
              <a:rPr lang="sv-SE" dirty="0"/>
              <a:t> to </a:t>
            </a:r>
            <a:r>
              <a:rPr lang="sv-SE" dirty="0" err="1"/>
              <a:t>questions</a:t>
            </a:r>
            <a:r>
              <a:rPr lang="sv-SE" dirty="0"/>
              <a:t> 13-20)</a:t>
            </a:r>
          </a:p>
          <a:p>
            <a:pPr lvl="2"/>
            <a:r>
              <a:rPr lang="sv-SE" dirty="0"/>
              <a:t>O </a:t>
            </a:r>
            <a:r>
              <a:rPr lang="sv-SE" dirty="0" err="1"/>
              <a:t>Yes</a:t>
            </a:r>
            <a:r>
              <a:rPr lang="sv-SE" dirty="0"/>
              <a:t>, </a:t>
            </a:r>
            <a:r>
              <a:rPr lang="sv-SE" dirty="0" err="1"/>
              <a:t>but</a:t>
            </a:r>
            <a:r>
              <a:rPr lang="sv-SE" dirty="0"/>
              <a:t> </a:t>
            </a:r>
            <a:r>
              <a:rPr lang="sv-SE" dirty="0" err="1"/>
              <a:t>only</a:t>
            </a:r>
            <a:r>
              <a:rPr lang="sv-SE" dirty="0"/>
              <a:t> </a:t>
            </a:r>
            <a:r>
              <a:rPr lang="sv-SE" dirty="0" err="1"/>
              <a:t>once</a:t>
            </a:r>
            <a:r>
              <a:rPr lang="sv-SE" dirty="0"/>
              <a:t> (</a:t>
            </a:r>
            <a:r>
              <a:rPr lang="sv-SE" dirty="0" err="1"/>
              <a:t>leads</a:t>
            </a:r>
            <a:r>
              <a:rPr lang="sv-SE" dirty="0"/>
              <a:t> to </a:t>
            </a:r>
            <a:r>
              <a:rPr lang="sv-SE" dirty="0" err="1"/>
              <a:t>follow-up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11, </a:t>
            </a:r>
            <a:r>
              <a:rPr lang="sv-SE" dirty="0" err="1"/>
              <a:t>ends</a:t>
            </a:r>
            <a:r>
              <a:rPr lang="sv-SE" dirty="0"/>
              <a:t>)</a:t>
            </a:r>
          </a:p>
          <a:p>
            <a:pPr lvl="2"/>
            <a:r>
              <a:rPr lang="sv-SE" dirty="0"/>
              <a:t>O No (</a:t>
            </a:r>
            <a:r>
              <a:rPr lang="sv-SE" dirty="0" err="1"/>
              <a:t>leads</a:t>
            </a:r>
            <a:r>
              <a:rPr lang="sv-SE" dirty="0"/>
              <a:t> to </a:t>
            </a:r>
            <a:r>
              <a:rPr lang="sv-SE" dirty="0" err="1"/>
              <a:t>question</a:t>
            </a:r>
            <a:r>
              <a:rPr lang="sv-SE" dirty="0"/>
              <a:t> </a:t>
            </a:r>
            <a:r>
              <a:rPr lang="sv-SE" dirty="0" err="1"/>
              <a:t>follow-up</a:t>
            </a:r>
            <a:r>
              <a:rPr lang="sv-SE" dirty="0"/>
              <a:t> </a:t>
            </a:r>
            <a:r>
              <a:rPr lang="sv-SE" dirty="0" err="1"/>
              <a:t>question</a:t>
            </a:r>
            <a:r>
              <a:rPr lang="sv-SE" dirty="0"/>
              <a:t> 12, </a:t>
            </a:r>
            <a:r>
              <a:rPr lang="sv-SE" dirty="0" err="1"/>
              <a:t>ends</a:t>
            </a:r>
            <a:r>
              <a:rPr lang="sv-SE" dirty="0"/>
              <a:t>)</a:t>
            </a:r>
          </a:p>
          <a:p>
            <a:pPr lvl="1"/>
            <a:r>
              <a:rPr lang="sv-SE" dirty="0" err="1"/>
              <a:t>Everyone</a:t>
            </a:r>
            <a:r>
              <a:rPr lang="sv-SE" dirty="0"/>
              <a:t> </a:t>
            </a:r>
            <a:r>
              <a:rPr lang="sv-SE" dirty="0" err="1"/>
              <a:t>answers</a:t>
            </a:r>
            <a:r>
              <a:rPr lang="sv-SE" dirty="0"/>
              <a:t> </a:t>
            </a:r>
            <a:r>
              <a:rPr lang="sv-SE" dirty="0" err="1"/>
              <a:t>questions</a:t>
            </a:r>
            <a:r>
              <a:rPr lang="sv-SE" dirty="0"/>
              <a:t> 1-9. Group 1 answers all questions, etc.</a:t>
            </a:r>
          </a:p>
          <a:p>
            <a:pPr lvl="2"/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375181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open-ended questions?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Sometimes added in the end of survey.</a:t>
            </a:r>
          </a:p>
          <a:p>
            <a:r>
              <a:rPr lang="en-GB" dirty="0"/>
              <a:t>Could bring closed questions into bigger context, or theme.</a:t>
            </a:r>
          </a:p>
          <a:p>
            <a:pPr lvl="1"/>
            <a:r>
              <a:rPr lang="en-GB" dirty="0"/>
              <a:t>Is there anything you would like to improve at X? Or is there something you are missing? </a:t>
            </a:r>
            <a:r>
              <a:rPr lang="en-GB" sz="1400" i="1" dirty="0"/>
              <a:t>(Note: Give some context to your questions!)</a:t>
            </a:r>
          </a:p>
          <a:p>
            <a:pPr lvl="2"/>
            <a:r>
              <a:rPr lang="en-GB" dirty="0"/>
              <a:t>A:_________</a:t>
            </a:r>
          </a:p>
        </p:txBody>
      </p:sp>
    </p:spTree>
    <p:extLst>
      <p:ext uri="{BB962C8B-B14F-4D97-AF65-F5344CB8AC3E}">
        <p14:creationId xmlns:p14="http://schemas.microsoft.com/office/powerpoint/2010/main" val="1697842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(</a:t>
            </a:r>
            <a:r>
              <a:rPr lang="en-GB" dirty="0" err="1"/>
              <a:t>fritextsvar</a:t>
            </a:r>
            <a:r>
              <a:rPr lang="en-GB" dirty="0"/>
              <a:t>)</a:t>
            </a:r>
          </a:p>
        </p:txBody>
      </p:sp>
      <p:pic>
        <p:nvPicPr>
          <p:cNvPr id="4" name="Bildobjekt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41255" y="2041096"/>
            <a:ext cx="8176140" cy="41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64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(</a:t>
            </a:r>
            <a:r>
              <a:rPr lang="en-GB" dirty="0" err="1"/>
              <a:t>fritextsvar</a:t>
            </a:r>
            <a:r>
              <a:rPr lang="en-GB" dirty="0"/>
              <a:t>)</a:t>
            </a:r>
          </a:p>
        </p:txBody>
      </p:sp>
      <p:pic>
        <p:nvPicPr>
          <p:cNvPr id="4" name="Bildobjekt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387" y="2823497"/>
            <a:ext cx="9867876" cy="263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56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/>
              <a:t>Brief refresher quantitative methods</a:t>
            </a:r>
          </a:p>
          <a:p>
            <a:pPr lvl="1"/>
            <a:r>
              <a:rPr lang="en-GB" dirty="0"/>
              <a:t>Sampling</a:t>
            </a:r>
          </a:p>
          <a:p>
            <a:pPr lvl="1"/>
            <a:r>
              <a:rPr lang="en-GB" dirty="0"/>
              <a:t>Types of data</a:t>
            </a:r>
          </a:p>
          <a:p>
            <a:endParaRPr lang="en-GB" dirty="0"/>
          </a:p>
          <a:p>
            <a:r>
              <a:rPr lang="en-GB" dirty="0"/>
              <a:t>Digital Methods</a:t>
            </a:r>
          </a:p>
          <a:p>
            <a:pPr lvl="1"/>
            <a:r>
              <a:rPr lang="en-GB" dirty="0"/>
              <a:t>Basics</a:t>
            </a:r>
          </a:p>
          <a:p>
            <a:pPr lvl="1"/>
            <a:r>
              <a:rPr lang="en-GB" dirty="0"/>
              <a:t>An example </a:t>
            </a:r>
          </a:p>
          <a:p>
            <a:endParaRPr lang="en-GB" dirty="0"/>
          </a:p>
          <a:p>
            <a:r>
              <a:rPr lang="en-GB" dirty="0"/>
              <a:t>Surveys</a:t>
            </a:r>
          </a:p>
          <a:p>
            <a:pPr marL="666900" lvl="1" indent="-342900"/>
            <a:r>
              <a:rPr lang="en-GB" dirty="0"/>
              <a:t>Basics</a:t>
            </a:r>
          </a:p>
          <a:p>
            <a:pPr marL="666900" lvl="1" indent="-342900"/>
            <a:r>
              <a:rPr lang="en-GB" dirty="0"/>
              <a:t> Types of questions</a:t>
            </a:r>
          </a:p>
          <a:p>
            <a:pPr marL="666900" lvl="1" indent="-342900"/>
            <a:r>
              <a:rPr lang="en-GB" dirty="0"/>
              <a:t>Presenting results</a:t>
            </a:r>
          </a:p>
          <a:p>
            <a:pPr marL="666900" lvl="1" indent="-342900"/>
            <a:r>
              <a:rPr lang="en-GB" dirty="0"/>
              <a:t>Evaluating your survey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2059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Presenting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Back to basics</a:t>
            </a:r>
          </a:p>
          <a:p>
            <a:pPr lvl="1"/>
            <a:r>
              <a:rPr lang="en-GB" dirty="0"/>
              <a:t>Close-ended questions</a:t>
            </a:r>
          </a:p>
          <a:p>
            <a:pPr lvl="2"/>
            <a:r>
              <a:rPr lang="en-GB" dirty="0"/>
              <a:t>Nominal</a:t>
            </a:r>
          </a:p>
          <a:p>
            <a:pPr lvl="2"/>
            <a:r>
              <a:rPr lang="en-GB" dirty="0"/>
              <a:t>Ordinal</a:t>
            </a:r>
          </a:p>
          <a:p>
            <a:pPr lvl="2"/>
            <a:r>
              <a:rPr lang="en-GB" dirty="0"/>
              <a:t>Interval</a:t>
            </a:r>
          </a:p>
          <a:p>
            <a:pPr lvl="2"/>
            <a:r>
              <a:rPr lang="en-GB" dirty="0"/>
              <a:t>Ratio</a:t>
            </a:r>
          </a:p>
          <a:p>
            <a:pPr lvl="2"/>
            <a:r>
              <a:rPr lang="en-GB" dirty="0"/>
              <a:t>Other?</a:t>
            </a:r>
          </a:p>
          <a:p>
            <a:pPr lvl="1"/>
            <a:r>
              <a:rPr lang="en-GB" dirty="0"/>
              <a:t>Open-ended questions</a:t>
            </a:r>
          </a:p>
          <a:p>
            <a:pPr lvl="2"/>
            <a:r>
              <a:rPr lang="en-GB" dirty="0"/>
              <a:t>Text / content analysis</a:t>
            </a:r>
          </a:p>
          <a:p>
            <a:pPr lvl="2"/>
            <a:r>
              <a:rPr lang="en-GB" dirty="0"/>
              <a:t>Other?</a:t>
            </a:r>
          </a:p>
          <a:p>
            <a:pPr lvl="1"/>
            <a:endParaRPr lang="en-GB" dirty="0"/>
          </a:p>
          <a:p>
            <a:pPr lvl="2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3574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Presenting</a:t>
            </a:r>
            <a:r>
              <a:rPr lang="sv-SE" dirty="0"/>
              <a:t> </a:t>
            </a:r>
            <a:r>
              <a:rPr lang="sv-SE" dirty="0" err="1"/>
              <a:t>results</a:t>
            </a:r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77" y="1825625"/>
            <a:ext cx="8174697" cy="490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76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Presenting</a:t>
            </a:r>
            <a:r>
              <a:rPr lang="sv-SE" dirty="0"/>
              <a:t> </a:t>
            </a:r>
            <a:r>
              <a:rPr lang="sv-SE" dirty="0" err="1"/>
              <a:t>results</a:t>
            </a:r>
            <a:endParaRPr lang="sv-SE" dirty="0"/>
          </a:p>
        </p:txBody>
      </p:sp>
      <p:pic>
        <p:nvPicPr>
          <p:cNvPr id="5" name="Bildobjekt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28714" y="2160588"/>
            <a:ext cx="8001221" cy="39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038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045" y="24254"/>
            <a:ext cx="8462512" cy="680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78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Bildobjekt 3"/>
          <p:cNvPicPr/>
          <p:nvPr/>
        </p:nvPicPr>
        <p:blipFill>
          <a:blip r:embed="rId3"/>
          <a:stretch>
            <a:fillRect/>
          </a:stretch>
        </p:blipFill>
        <p:spPr>
          <a:xfrm>
            <a:off x="1629640" y="556083"/>
            <a:ext cx="8874458" cy="5620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619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When thinking about surveys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About the survey itself – Design, number of questions, etc.</a:t>
            </a:r>
          </a:p>
          <a:p>
            <a:r>
              <a:rPr lang="en-GB" dirty="0"/>
              <a:t>But also…</a:t>
            </a:r>
          </a:p>
          <a:p>
            <a:pPr marL="0" indent="0">
              <a:buNone/>
            </a:pPr>
            <a:r>
              <a:rPr lang="en-GB" dirty="0"/>
              <a:t>Mailing or distribution of survey – How are responses collected.</a:t>
            </a:r>
          </a:p>
          <a:p>
            <a:pPr marL="0" indent="0">
              <a:buNone/>
            </a:pPr>
            <a:r>
              <a:rPr lang="en-GB" dirty="0"/>
              <a:t>Selection / sampling – Who received the survey</a:t>
            </a:r>
          </a:p>
          <a:p>
            <a:pPr marL="0" indent="0">
              <a:buNone/>
            </a:pPr>
            <a:r>
              <a:rPr lang="en-GB" dirty="0"/>
              <a:t>Outcome – who responded</a:t>
            </a:r>
          </a:p>
          <a:p>
            <a:pPr marL="0" indent="0">
              <a:buNone/>
            </a:pPr>
            <a:r>
              <a:rPr lang="en-GB" dirty="0"/>
              <a:t>As well as your reflections on the method </a:t>
            </a:r>
          </a:p>
        </p:txBody>
      </p:sp>
    </p:spTree>
    <p:extLst>
      <p:ext uri="{BB962C8B-B14F-4D97-AF65-F5344CB8AC3E}">
        <p14:creationId xmlns:p14="http://schemas.microsoft.com/office/powerpoint/2010/main" val="3690935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Interested in more digital methods and technology applied to humanities? </a:t>
            </a:r>
            <a:br>
              <a:rPr lang="en-GB" dirty="0"/>
            </a:br>
            <a:r>
              <a:rPr lang="en-GB" dirty="0"/>
              <a:t>Humanities lab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LU Humanities Lab is a university-wide research infrastructure, located at the Joint Faculties for Humanities and Theology, that offers LU researchers free access to advanced instruments and associated methodological competence to measure human </a:t>
            </a:r>
            <a:r>
              <a:rPr lang="en-GB" dirty="0" err="1"/>
              <a:t>behavior</a:t>
            </a:r>
            <a:r>
              <a:rPr lang="en-GB" dirty="0"/>
              <a:t>, expertise in data management, as well as research preparation training and user support in a cross-disciplinary and international environment.</a:t>
            </a:r>
          </a:p>
          <a:p>
            <a:endParaRPr lang="en-GB" dirty="0"/>
          </a:p>
          <a:p>
            <a:r>
              <a:rPr lang="en-GB" dirty="0"/>
              <a:t>Also open to students! </a:t>
            </a:r>
          </a:p>
          <a:p>
            <a:pPr algn="r"/>
            <a:r>
              <a:rPr lang="en-GB" dirty="0"/>
              <a:t>https://www.humlab.lu.se/education/current-pedagogical-activities/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5089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 on Quant/Digital Methods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sv-SE" sz="2400" dirty="0" err="1"/>
              <a:t>Fangen</a:t>
            </a:r>
            <a:r>
              <a:rPr lang="sv-SE" sz="2400" dirty="0"/>
              <a:t>, Katrine &amp; Sellerberg, Ann-Marie (red.). Många möjliga metoder. ISBN: 978- 91-44-07422-1. (44 sidor)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v-SE" sz="2400" b="1" i="1" dirty="0"/>
              <a:t>Kapitel 5: Kvantitativ metod</a:t>
            </a:r>
            <a:endParaRPr lang="en-GB" sz="2400" dirty="0"/>
          </a:p>
          <a:p>
            <a:endParaRPr lang="en-GB" dirty="0"/>
          </a:p>
          <a:p>
            <a:endParaRPr lang="en-GB" dirty="0"/>
          </a:p>
          <a:p>
            <a:r>
              <a:rPr lang="en-GB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 Roman"/>
              </a:rPr>
              <a:t>Rogers, Richard (2013). Digital Methods. Cambridge, MA: MIT Press. ISBN:  9780262018838</a:t>
            </a:r>
          </a:p>
          <a:p>
            <a:pPr marL="252000" lvl="1" indent="0">
              <a:buNone/>
            </a:pPr>
            <a:r>
              <a:rPr lang="en-GB" sz="2400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 Roman"/>
              </a:rPr>
              <a:t>Introduction </a:t>
            </a:r>
          </a:p>
          <a:p>
            <a:pPr lvl="1"/>
            <a:r>
              <a:rPr lang="en-GB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rPr>
              <a:t>Updated if possible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769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686000" y="400493"/>
            <a:ext cx="8820000" cy="999793"/>
          </a:xfrm>
        </p:spPr>
        <p:txBody>
          <a:bodyPr/>
          <a:lstStyle/>
          <a:p>
            <a:r>
              <a:rPr lang="sv-SE" dirty="0">
                <a:latin typeface="+mn-lt"/>
              </a:rPr>
              <a:t>Uppgift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2152650" y="1573619"/>
            <a:ext cx="7886700" cy="4883888"/>
          </a:xfrm>
        </p:spPr>
        <p:txBody>
          <a:bodyPr>
            <a:normAutofit fontScale="77500" lnSpcReduction="20000"/>
          </a:bodyPr>
          <a:lstStyle/>
          <a:p>
            <a:r>
              <a:rPr lang="sv-SE" dirty="0"/>
              <a:t>Gör olika typer av enkätfrågor (i relation till er kursuppgift) </a:t>
            </a:r>
            <a:r>
              <a:rPr lang="sv-SE" b="1" dirty="0"/>
              <a:t>– Formulera 8 olika frågor</a:t>
            </a:r>
          </a:p>
          <a:p>
            <a:r>
              <a:rPr lang="sv-SE" dirty="0"/>
              <a:t>Fråga t.ex. om</a:t>
            </a:r>
          </a:p>
          <a:p>
            <a:pPr lvl="1"/>
            <a:r>
              <a:rPr lang="sv-SE" dirty="0"/>
              <a:t>Syfte eller mål med besöket</a:t>
            </a:r>
          </a:p>
          <a:p>
            <a:pPr lvl="1"/>
            <a:r>
              <a:rPr lang="sv-SE" dirty="0"/>
              <a:t>Nöjdhet med tjänsten och utvecklingspotential</a:t>
            </a:r>
          </a:p>
          <a:p>
            <a:pPr lvl="1"/>
            <a:r>
              <a:rPr lang="sv-SE" dirty="0"/>
              <a:t>Om besökaren,  något som kan vara relevant </a:t>
            </a:r>
            <a:r>
              <a:rPr lang="sv-SE" dirty="0" err="1"/>
              <a:t>ifht</a:t>
            </a:r>
            <a:r>
              <a:rPr lang="sv-SE" dirty="0"/>
              <a:t> tjänsten</a:t>
            </a:r>
          </a:p>
          <a:p>
            <a:pPr lvl="1"/>
            <a:r>
              <a:rPr lang="sv-SE" dirty="0"/>
              <a:t>Annat...</a:t>
            </a:r>
          </a:p>
          <a:p>
            <a:r>
              <a:rPr lang="sv-SE" dirty="0"/>
              <a:t>Testa olika typer av svarsalternativ – </a:t>
            </a:r>
            <a:r>
              <a:rPr lang="sv-SE" b="1" dirty="0"/>
              <a:t>En av varje: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Öppen fråga (som motsvarar fråga 2 nedan)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Sluten fråga (som motsvarar fråga 1 ovan)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 err="1"/>
              <a:t>Svarslista</a:t>
            </a:r>
            <a:r>
              <a:rPr lang="sv-SE" dirty="0"/>
              <a:t> med neutralt alternativ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 err="1"/>
              <a:t>Svarslista</a:t>
            </a:r>
            <a:r>
              <a:rPr lang="sv-SE" dirty="0"/>
              <a:t> utan neutralt alternativ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Fråga med graderade svar (3 svarsalternativ)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Fråga med graderade svar (7 svarsalternativ)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Skiljefråga för att dela upp dina respondenter</a:t>
            </a:r>
          </a:p>
          <a:p>
            <a:pPr marL="914400" lvl="1" indent="-457200">
              <a:buFont typeface="+mj-lt"/>
              <a:buAutoNum type="arabicPeriod"/>
            </a:pPr>
            <a:r>
              <a:rPr lang="sv-SE" dirty="0"/>
              <a:t>Avslutande fritextfråga</a:t>
            </a:r>
          </a:p>
          <a:p>
            <a:r>
              <a:rPr lang="sv-SE" dirty="0"/>
              <a:t>Vilka två frågor skulle du helst kombinera i analysen? Varför?</a:t>
            </a:r>
          </a:p>
        </p:txBody>
      </p:sp>
      <p:sp>
        <p:nvSpPr>
          <p:cNvPr id="4" name="Rectangle 3"/>
          <p:cNvSpPr/>
          <p:nvPr/>
        </p:nvSpPr>
        <p:spPr>
          <a:xfrm>
            <a:off x="7480492" y="6088175"/>
            <a:ext cx="3306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hlinkClick r:id="rId3"/>
              </a:rPr>
              <a:t>kristofer.soderstrom@kultur.lu.se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51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Quantitative Methods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From quantitas, measurable</a:t>
            </a:r>
          </a:p>
          <a:p>
            <a:r>
              <a:rPr lang="en" dirty="0"/>
              <a:t>Can say something about how widespread a phenomenon is</a:t>
            </a:r>
          </a:p>
          <a:p>
            <a:r>
              <a:rPr lang="en" dirty="0"/>
              <a:t>Whether the phenomenon is spread differently within different population groups</a:t>
            </a:r>
          </a:p>
          <a:p>
            <a:r>
              <a:rPr lang="en" dirty="0"/>
              <a:t>Robust, easy to validate</a:t>
            </a:r>
          </a:p>
          <a:p>
            <a:endParaRPr lang="en" dirty="0"/>
          </a:p>
          <a:p>
            <a:r>
              <a:rPr lang="en" dirty="0"/>
              <a:t>However,</a:t>
            </a:r>
          </a:p>
          <a:p>
            <a:pPr lvl="1"/>
            <a:r>
              <a:rPr lang="sv-SE" dirty="0"/>
              <a:t>More ”on the surface”. Not as deep as qualitative methods</a:t>
            </a:r>
          </a:p>
          <a:p>
            <a:pPr lvl="1"/>
            <a:r>
              <a:rPr lang="sv-SE" dirty="0"/>
              <a:t>Hard to get </a:t>
            </a:r>
            <a:r>
              <a:rPr lang="en" dirty="0"/>
              <a:t>insight into thoughts, motivations, drive. “Why?”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9850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to qualitative methods</a:t>
            </a:r>
          </a:p>
        </p:txBody>
      </p:sp>
      <p:pic>
        <p:nvPicPr>
          <p:cNvPr id="7" name="Platshållare för innehåll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47657" y="2078439"/>
            <a:ext cx="7080805" cy="44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74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Sampling and representativeness</a:t>
            </a:r>
          </a:p>
        </p:txBody>
      </p:sp>
      <p:pic>
        <p:nvPicPr>
          <p:cNvPr id="4" name="Bildobjekt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33850" y="2430463"/>
            <a:ext cx="379095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04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066129"/>
          </a:xfrm>
        </p:spPr>
        <p:txBody>
          <a:bodyPr>
            <a:normAutofit fontScale="90000"/>
          </a:bodyPr>
          <a:lstStyle/>
          <a:p>
            <a:r>
              <a:rPr lang="en-GB" sz="3600" dirty="0"/>
              <a:t>Different sampling (n) approaches for population (N)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6418031"/>
              </p:ext>
            </p:extLst>
          </p:nvPr>
        </p:nvGraphicFramePr>
        <p:xfrm>
          <a:off x="1159728" y="1547463"/>
          <a:ext cx="9746166" cy="45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98005">
                  <a:extLst>
                    <a:ext uri="{9D8B030D-6E8A-4147-A177-3AD203B41FA5}">
                      <a16:colId xmlns:a16="http://schemas.microsoft.com/office/drawing/2014/main" val="2721941998"/>
                    </a:ext>
                  </a:extLst>
                </a:gridCol>
                <a:gridCol w="2449387">
                  <a:extLst>
                    <a:ext uri="{9D8B030D-6E8A-4147-A177-3AD203B41FA5}">
                      <a16:colId xmlns:a16="http://schemas.microsoft.com/office/drawing/2014/main" val="797728595"/>
                    </a:ext>
                  </a:extLst>
                </a:gridCol>
                <a:gridCol w="2449387">
                  <a:extLst>
                    <a:ext uri="{9D8B030D-6E8A-4147-A177-3AD203B41FA5}">
                      <a16:colId xmlns:a16="http://schemas.microsoft.com/office/drawing/2014/main" val="770615456"/>
                    </a:ext>
                  </a:extLst>
                </a:gridCol>
                <a:gridCol w="2449387">
                  <a:extLst>
                    <a:ext uri="{9D8B030D-6E8A-4147-A177-3AD203B41FA5}">
                      <a16:colId xmlns:a16="http://schemas.microsoft.com/office/drawing/2014/main" val="2526010336"/>
                    </a:ext>
                  </a:extLst>
                </a:gridCol>
              </a:tblGrid>
              <a:tr h="346155">
                <a:tc>
                  <a:txBody>
                    <a:bodyPr/>
                    <a:lstStyle/>
                    <a:p>
                      <a:r>
                        <a:rPr lang="en-GB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614444"/>
                  </a:ext>
                </a:extLst>
              </a:tr>
              <a:tr h="346155">
                <a:tc>
                  <a:txBody>
                    <a:bodyPr/>
                    <a:lstStyle/>
                    <a:p>
                      <a:r>
                        <a:rPr lang="en-GB" dirty="0"/>
                        <a:t>Total population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baseline="0" dirty="0"/>
                        <a:t>All included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Complete picture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Almost impossible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870711"/>
                  </a:ext>
                </a:extLst>
              </a:tr>
              <a:tr h="865387">
                <a:tc>
                  <a:txBody>
                    <a:bodyPr/>
                    <a:lstStyle/>
                    <a:p>
                      <a:r>
                        <a:rPr lang="en-GB" dirty="0"/>
                        <a:t>Random sample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Choose n to</a:t>
                      </a:r>
                      <a:r>
                        <a:rPr lang="en-GB" baseline="0" dirty="0"/>
                        <a:t> some random process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Fast,</a:t>
                      </a:r>
                      <a:r>
                        <a:rPr lang="en-GB" baseline="0" dirty="0"/>
                        <a:t> simple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Enough</a:t>
                      </a:r>
                      <a:r>
                        <a:rPr lang="en-GB" baseline="0" dirty="0"/>
                        <a:t> data, unintended bias, how to randomize?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32833"/>
                  </a:ext>
                </a:extLst>
              </a:tr>
              <a:tr h="605771">
                <a:tc>
                  <a:txBody>
                    <a:bodyPr/>
                    <a:lstStyle/>
                    <a:p>
                      <a:r>
                        <a:rPr lang="en-GB" dirty="0"/>
                        <a:t>Convenience sampling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Choose</a:t>
                      </a:r>
                      <a:r>
                        <a:rPr lang="en-GB" baseline="0" dirty="0"/>
                        <a:t> n people you know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Close at hand, efficient, simple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Bias,</a:t>
                      </a:r>
                      <a:r>
                        <a:rPr lang="en-GB" baseline="0" dirty="0"/>
                        <a:t> not generalizable 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17247"/>
                  </a:ext>
                </a:extLst>
              </a:tr>
              <a:tr h="815830">
                <a:tc>
                  <a:txBody>
                    <a:bodyPr/>
                    <a:lstStyle/>
                    <a:p>
                      <a:r>
                        <a:rPr lang="en-GB" dirty="0"/>
                        <a:t>Snowball</a:t>
                      </a:r>
                      <a:r>
                        <a:rPr lang="en-GB" baseline="0" dirty="0"/>
                        <a:t> sampling </a:t>
                      </a:r>
                      <a:r>
                        <a:rPr lang="en-GB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Participants recruit other participants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Solves lack</a:t>
                      </a:r>
                      <a:r>
                        <a:rPr lang="en-GB" baseline="0" dirty="0"/>
                        <a:t> of participation, discovery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Bias</a:t>
                      </a:r>
                      <a:r>
                        <a:rPr lang="en-GB" baseline="0" dirty="0"/>
                        <a:t> can deepen, hard to generalize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0964829"/>
                  </a:ext>
                </a:extLst>
              </a:tr>
              <a:tr h="1305328">
                <a:tc>
                  <a:txBody>
                    <a:bodyPr/>
                    <a:lstStyle/>
                    <a:p>
                      <a:r>
                        <a:rPr lang="en-GB" dirty="0"/>
                        <a:t>Stratified sampling  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Random sampling of stratified subgroups groups (gender, age,</a:t>
                      </a:r>
                      <a:r>
                        <a:rPr lang="en-GB" baseline="0" dirty="0"/>
                        <a:t> education, etc…)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Reasonable estimates of all subgroups, reduces sampling</a:t>
                      </a:r>
                      <a:r>
                        <a:rPr lang="en-GB" baseline="0" dirty="0"/>
                        <a:t> bias (examples?)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Need</a:t>
                      </a:r>
                      <a:r>
                        <a:rPr lang="en-GB" baseline="0" dirty="0"/>
                        <a:t>s some pre-classification, not always possible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213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492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0000" y="359999"/>
            <a:ext cx="8820000" cy="1410744"/>
          </a:xfrm>
        </p:spPr>
        <p:txBody>
          <a:bodyPr/>
          <a:lstStyle/>
          <a:p>
            <a:r>
              <a:rPr lang="en-GB" dirty="0"/>
              <a:t>Types of data </a:t>
            </a:r>
          </a:p>
        </p:txBody>
      </p:sp>
      <p:pic>
        <p:nvPicPr>
          <p:cNvPr id="4" name="Bildobjekt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00135" y="1593451"/>
            <a:ext cx="6258380" cy="509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2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782" r="145"/>
          <a:stretch/>
        </p:blipFill>
        <p:spPr bwMode="auto">
          <a:xfrm>
            <a:off x="1598613" y="354693"/>
            <a:ext cx="3163888" cy="295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extruta 4"/>
          <p:cNvSpPr txBox="1">
            <a:spLocks/>
          </p:cNvSpPr>
          <p:nvPr/>
        </p:nvSpPr>
        <p:spPr>
          <a:xfrm>
            <a:off x="2576010" y="2201418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lunda-</a:t>
            </a:r>
            <a:br>
              <a:rPr lang="sv-SE"/>
            </a:br>
            <a:r>
              <a:rPr lang="sv-SE"/>
              <a:t>bor</a:t>
            </a:r>
            <a:endParaRPr lang="sv-SE" dirty="0"/>
          </a:p>
        </p:txBody>
      </p:sp>
      <p:sp>
        <p:nvSpPr>
          <p:cNvPr id="30" name="textruta 3"/>
          <p:cNvSpPr txBox="1">
            <a:spLocks/>
          </p:cNvSpPr>
          <p:nvPr/>
        </p:nvSpPr>
        <p:spPr>
          <a:xfrm>
            <a:off x="3180556" y="2614331"/>
            <a:ext cx="116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/>
              <a:t>malmöbor</a:t>
            </a:r>
            <a:endParaRPr lang="sv-SE" dirty="0"/>
          </a:p>
        </p:txBody>
      </p:sp>
      <p:pic>
        <p:nvPicPr>
          <p:cNvPr id="1026" name="Picture 2" descr="Scoville Scale"/>
          <p:cNvPicPr>
            <a:picLocks noGrp="1" noChangeAspect="1" noChangeArrowheads="1"/>
          </p:cNvPicPr>
          <p:nvPr>
            <p:ph type="pic" sz="quarter" idx="1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73" t="2577" r="2673" b="489"/>
          <a:stretch/>
        </p:blipFill>
        <p:spPr bwMode="auto">
          <a:xfrm>
            <a:off x="7675164" y="401993"/>
            <a:ext cx="2163894" cy="372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roductimages.biltema.com/v1/image/imagebyfilename/85-1190_xxl_1.jpg"/>
          <p:cNvPicPr>
            <a:picLocks noGrp="1" noChangeAspect="1" noChangeArrowheads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6" b="3296"/>
          <a:stretch>
            <a:fillRect/>
          </a:stretch>
        </p:blipFill>
        <p:spPr bwMode="auto">
          <a:xfrm>
            <a:off x="1598613" y="3776663"/>
            <a:ext cx="3163887" cy="2957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Placeholder 40"/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6"/>
          <a:srcRect l="15936" t="26310" r="15936" b="4914"/>
          <a:stretch/>
        </p:blipFill>
        <p:spPr>
          <a:xfrm>
            <a:off x="6669087" y="4624104"/>
            <a:ext cx="3924300" cy="2228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BE6375-2446-D68D-D051-A67BE4142833}"/>
              </a:ext>
            </a:extLst>
          </p:cNvPr>
          <p:cNvSpPr txBox="1"/>
          <p:nvPr/>
        </p:nvSpPr>
        <p:spPr>
          <a:xfrm>
            <a:off x="8160512" y="5507"/>
            <a:ext cx="2163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aseline="0"/>
              <a:t>Ordinal</a:t>
            </a:r>
            <a:endParaRPr lang="en-S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D4A76B-CE0F-E9B1-AA80-DC16C7DE845B}"/>
              </a:ext>
            </a:extLst>
          </p:cNvPr>
          <p:cNvSpPr txBox="1"/>
          <p:nvPr/>
        </p:nvSpPr>
        <p:spPr>
          <a:xfrm>
            <a:off x="2747797" y="3455664"/>
            <a:ext cx="1092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aseline="0"/>
              <a:t>Interval</a:t>
            </a:r>
            <a:endParaRPr lang="en-S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DA6B28-B432-0FDD-A146-0B7A578F1469}"/>
              </a:ext>
            </a:extLst>
          </p:cNvPr>
          <p:cNvSpPr txBox="1"/>
          <p:nvPr/>
        </p:nvSpPr>
        <p:spPr>
          <a:xfrm>
            <a:off x="8160512" y="4293966"/>
            <a:ext cx="60942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aseline="0"/>
              <a:t>Ratio</a:t>
            </a:r>
            <a:endParaRPr lang="en-S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FECD96-CDD3-E647-CDEA-C0E705E8F720}"/>
              </a:ext>
            </a:extLst>
          </p:cNvPr>
          <p:cNvSpPr txBox="1"/>
          <p:nvPr/>
        </p:nvSpPr>
        <p:spPr>
          <a:xfrm>
            <a:off x="2555298" y="55286"/>
            <a:ext cx="2505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Nominal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68433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LU_2017-03-02">
      <a:dk1>
        <a:srgbClr val="000000"/>
      </a:dk1>
      <a:lt1>
        <a:srgbClr val="FFFFFF"/>
      </a:lt1>
      <a:dk2>
        <a:srgbClr val="2F2B28"/>
      </a:dk2>
      <a:lt2>
        <a:srgbClr val="D0CCB6"/>
      </a:lt2>
      <a:accent1>
        <a:srgbClr val="894E11"/>
      </a:accent1>
      <a:accent2>
        <a:srgbClr val="E3B6BB"/>
      </a:accent2>
      <a:accent3>
        <a:srgbClr val="ABC9D4"/>
      </a:accent3>
      <a:accent4>
        <a:srgbClr val="9EC0AA"/>
      </a:accent4>
      <a:accent5>
        <a:srgbClr val="D0CCB6"/>
      </a:accent5>
      <a:accent6>
        <a:srgbClr val="B1AA9F"/>
      </a:accent6>
      <a:hlink>
        <a:srgbClr val="00006D"/>
      </a:hlink>
      <a:folHlink>
        <a:srgbClr val="894E11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LU-mall-SVE-nov2018-16-9" id="{D8CA4D58-DE33-6642-BC68-7B0A6A6F9525}" vid="{5FC98377-259F-4549-99B8-690A1B8F7A29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1214</TotalTime>
  <Words>3078</Words>
  <Application>Microsoft Office PowerPoint</Application>
  <PresentationFormat>Widescreen</PresentationFormat>
  <Paragraphs>366</Paragraphs>
  <Slides>38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7" baseType="lpstr">
      <vt:lpstr>Arial</vt:lpstr>
      <vt:lpstr>Calibri</vt:lpstr>
      <vt:lpstr>Google Sans Text</vt:lpstr>
      <vt:lpstr>Helvetica Light</vt:lpstr>
      <vt:lpstr>Roboto</vt:lpstr>
      <vt:lpstr>Systemtypsnitt normalt</vt:lpstr>
      <vt:lpstr>Times New Roman</vt:lpstr>
      <vt:lpstr>Times Roman</vt:lpstr>
      <vt:lpstr>Office-tema</vt:lpstr>
      <vt:lpstr>ABMM06: Surveys</vt:lpstr>
      <vt:lpstr>About me </vt:lpstr>
      <vt:lpstr>Outline</vt:lpstr>
      <vt:lpstr>Quantitative Methods - Overview</vt:lpstr>
      <vt:lpstr>Comparison to qualitative methods</vt:lpstr>
      <vt:lpstr>Sampling and representativeness</vt:lpstr>
      <vt:lpstr>Different sampling (n) approaches for population (N)</vt:lpstr>
      <vt:lpstr>Types of data </vt:lpstr>
      <vt:lpstr>PowerPoint Presentation</vt:lpstr>
      <vt:lpstr>Digital methods</vt:lpstr>
      <vt:lpstr> A methodological outlook for scholarly research on the web that prioritizes the use of the web and its intrinsic tools, techniques, and data for social and cultural research. </vt:lpstr>
      <vt:lpstr>Web native </vt:lpstr>
      <vt:lpstr>Example 1 Search results in e.g. Google Provide information Are ranked (analysis) Carry social significance   One may see authoring by organization and/or  societal conditions</vt:lpstr>
      <vt:lpstr>Controlling the machinery of knowledge: Google and access to COVID-19 greyzone medicines. (in-review). Sundin, Andersson, Söderström. </vt:lpstr>
      <vt:lpstr>Controlling the machinery of knowledge: Google and access to COVID-19 greyzone medicines. (in-review). Sundin, Andersson, Söderström. </vt:lpstr>
      <vt:lpstr>Controlling the machinery of knowledge: Google and access to COVID-19 greyzone medicines. (in-review). Sundin, Andersson, Söderström. </vt:lpstr>
      <vt:lpstr>Controlling the machinery of knowledge: Google and access to COVID-19 greyzone medicines. Sundin, Andersson, Söderström (2023)</vt:lpstr>
      <vt:lpstr>Surveys</vt:lpstr>
      <vt:lpstr>Basics</vt:lpstr>
      <vt:lpstr>Open vs closed questions (Öppna och slutna frågor)</vt:lpstr>
      <vt:lpstr>Types of closed questions</vt:lpstr>
      <vt:lpstr>Types of closed questions cont…</vt:lpstr>
      <vt:lpstr>Example: Graded answer</vt:lpstr>
      <vt:lpstr>”Click all that apply”</vt:lpstr>
      <vt:lpstr>Types of closed questions cont…</vt:lpstr>
      <vt:lpstr>Types of closed questions cont…</vt:lpstr>
      <vt:lpstr>What about open-ended questions?</vt:lpstr>
      <vt:lpstr>Open (fritextsvar)</vt:lpstr>
      <vt:lpstr>Open (fritextsvar)</vt:lpstr>
      <vt:lpstr>Presenting results</vt:lpstr>
      <vt:lpstr>Presenting results</vt:lpstr>
      <vt:lpstr>Presenting results</vt:lpstr>
      <vt:lpstr>PowerPoint Presentation</vt:lpstr>
      <vt:lpstr>PowerPoint Presentation</vt:lpstr>
      <vt:lpstr>When thinking about surveys</vt:lpstr>
      <vt:lpstr>Interested in more digital methods and technology applied to humanities?  Humanities lab</vt:lpstr>
      <vt:lpstr>More on Quant/Digital Methods </vt:lpstr>
      <vt:lpstr>Uppgift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LU-mall Svensk 16:9</dc:title>
  <dc:subject/>
  <dc:creator>Lunds universitet</dc:creator>
  <cp:keywords/>
  <dc:description/>
  <cp:lastModifiedBy>Kristofer Rolf Söderström</cp:lastModifiedBy>
  <cp:revision>132</cp:revision>
  <dcterms:created xsi:type="dcterms:W3CDTF">2020-11-30T15:48:33Z</dcterms:created>
  <dcterms:modified xsi:type="dcterms:W3CDTF">2025-11-19T09:36:28Z</dcterms:modified>
  <cp:category/>
</cp:coreProperties>
</file>